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55"/>
  </p:notesMasterIdLst>
  <p:sldIdLst>
    <p:sldId id="256" r:id="rId2"/>
    <p:sldId id="269" r:id="rId3"/>
    <p:sldId id="257" r:id="rId4"/>
    <p:sldId id="332" r:id="rId5"/>
    <p:sldId id="346" r:id="rId6"/>
    <p:sldId id="366" r:id="rId7"/>
    <p:sldId id="367" r:id="rId8"/>
    <p:sldId id="368" r:id="rId9"/>
    <p:sldId id="337" r:id="rId10"/>
    <p:sldId id="261" r:id="rId11"/>
    <p:sldId id="354" r:id="rId12"/>
    <p:sldId id="258" r:id="rId13"/>
    <p:sldId id="308" r:id="rId14"/>
    <p:sldId id="356" r:id="rId15"/>
    <p:sldId id="338" r:id="rId16"/>
    <p:sldId id="340" r:id="rId17"/>
    <p:sldId id="360" r:id="rId18"/>
    <p:sldId id="314" r:id="rId19"/>
    <p:sldId id="334" r:id="rId20"/>
    <p:sldId id="350" r:id="rId21"/>
    <p:sldId id="370" r:id="rId22"/>
    <p:sldId id="352" r:id="rId23"/>
    <p:sldId id="351" r:id="rId24"/>
    <p:sldId id="371" r:id="rId25"/>
    <p:sldId id="372" r:id="rId26"/>
    <p:sldId id="373" r:id="rId27"/>
    <p:sldId id="379" r:id="rId28"/>
    <p:sldId id="374" r:id="rId29"/>
    <p:sldId id="377" r:id="rId30"/>
    <p:sldId id="375" r:id="rId31"/>
    <p:sldId id="376" r:id="rId32"/>
    <p:sldId id="364" r:id="rId33"/>
    <p:sldId id="282" r:id="rId34"/>
    <p:sldId id="316" r:id="rId35"/>
    <p:sldId id="319" r:id="rId36"/>
    <p:sldId id="318" r:id="rId37"/>
    <p:sldId id="264" r:id="rId38"/>
    <p:sldId id="259" r:id="rId39"/>
    <p:sldId id="267" r:id="rId40"/>
    <p:sldId id="359" r:id="rId41"/>
    <p:sldId id="365" r:id="rId42"/>
    <p:sldId id="302" r:id="rId43"/>
    <p:sldId id="353" r:id="rId44"/>
    <p:sldId id="297" r:id="rId45"/>
    <p:sldId id="327" r:id="rId46"/>
    <p:sldId id="323" r:id="rId47"/>
    <p:sldId id="315" r:id="rId48"/>
    <p:sldId id="378" r:id="rId49"/>
    <p:sldId id="289" r:id="rId50"/>
    <p:sldId id="304" r:id="rId51"/>
    <p:sldId id="329" r:id="rId52"/>
    <p:sldId id="265" r:id="rId53"/>
    <p:sldId id="335" r:id="rId54"/>
  </p:sldIdLst>
  <p:sldSz cx="12192000" cy="6858000"/>
  <p:notesSz cx="6745288" cy="988218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TARNOWSKA" initials="AT" lastIdx="1" clrIdx="0">
    <p:extLst>
      <p:ext uri="{19B8F6BF-5375-455C-9EA6-DF929625EA0E}">
        <p15:presenceInfo xmlns:p15="http://schemas.microsoft.com/office/powerpoint/2012/main" userId="S::lgdziemialowicka@StowarzyszenieLGDZi.onmicrosoft.com::0e57c72d-c65f-4e25-afc3-c8a395ccf8b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DB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Styl pośredni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951" autoAdjust="0"/>
  </p:normalViewPr>
  <p:slideViewPr>
    <p:cSldViewPr snapToGrid="0">
      <p:cViewPr varScale="1">
        <p:scale>
          <a:sx n="83" d="100"/>
          <a:sy n="83" d="100"/>
        </p:scale>
        <p:origin x="81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3D7A8A\wspolny\MONITORING%20I%20EWALUACJA\WARSZTATY%20REFLEKSYJNE\Warsztat%20refleksyjny%20za%202021%20rok\zestawienie%20ankiet-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3D7A8A\wspolny\MONITORING%20I%20EWALUACJA\WARSZTATY%20REFLEKSYJNE\Warsztat%20refleksyjny%20za%202021%20rok\zestawienie%20ankiet-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3D7A8A\wspolny\MONITORING%20I%20EWALUACJA\WARSZTATY%20REFLEKSYJNE\Warsztat%20refleksyjny%20za%202021%20rok\zestawienie%20ankiet-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3D7A8A\wspolny\MONITORING%20I%20EWALUACJA\WARSZTATY%20REFLEKSYJNE\Warsztat%20refleksyjny%20za%202021%20rok\zestawienie%20ankiet-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'On - going'!$H$3</c:f>
              <c:strCache>
                <c:ptCount val="1"/>
                <c:pt idx="0">
                  <c:v>Podsumowanie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'On - going'!$C$4:$C$17</c:f>
              <c:strCache>
                <c:ptCount val="14"/>
                <c:pt idx="0">
                  <c:v>Promocja obszaru, dziedzictwa kulturowego, zasobów naturalnych, turystyki</c:v>
                </c:pt>
                <c:pt idx="1">
                  <c:v>Infrastruktura i oferta: kulturalna, sportowa i rekreacyjna</c:v>
                </c:pt>
                <c:pt idx="2">
                  <c:v>Infrastruktura społeczna (świetlice, miejsca spotkań)</c:v>
                </c:pt>
                <c:pt idx="3">
                  <c:v>Infrastruktura drogowa</c:v>
                </c:pt>
                <c:pt idx="4">
                  <c:v>Aktywność społeczna mieszkańców (zaangażowania w sprawy lokalne)</c:v>
                </c:pt>
                <c:pt idx="5">
                  <c:v>Działania wzmacniające tożsamość mieszkańców z regionem</c:v>
                </c:pt>
                <c:pt idx="6">
                  <c:v>Działania wynikające z inicjatywy mieszkańców</c:v>
                </c:pt>
                <c:pt idx="7">
                  <c:v>Warunki życia osób niepełnosprawnych</c:v>
                </c:pt>
                <c:pt idx="8">
                  <c:v>Zmniejszenie liczby osób bezrobotnych</c:v>
                </c:pt>
                <c:pt idx="9">
                  <c:v>Zwiększenie liczby miejsc pracy poza rolnictwem</c:v>
                </c:pt>
                <c:pt idx="10">
                  <c:v>Działania umożliwiające podjęcie pracy przez osoby przed 25 rokiem życia</c:v>
                </c:pt>
                <c:pt idx="11">
                  <c:v>Działania umożliwiające podjęcie pracy przez osoby po 50 roku życia</c:v>
                </c:pt>
                <c:pt idx="12">
                  <c:v>Działania umożliwiające podjęcie pracy przez kobiety</c:v>
                </c:pt>
                <c:pt idx="13">
                  <c:v>Działania ułatwiające założenia i prowadzenia działalności gospodarczej</c:v>
                </c:pt>
              </c:strCache>
            </c:strRef>
          </c:cat>
          <c:val>
            <c:numRef>
              <c:f>'On - going'!$H$4:$H$17</c:f>
              <c:numCache>
                <c:formatCode>General</c:formatCode>
                <c:ptCount val="14"/>
                <c:pt idx="0">
                  <c:v>14</c:v>
                </c:pt>
                <c:pt idx="1">
                  <c:v>26</c:v>
                </c:pt>
                <c:pt idx="2">
                  <c:v>44</c:v>
                </c:pt>
                <c:pt idx="3">
                  <c:v>9</c:v>
                </c:pt>
                <c:pt idx="4">
                  <c:v>10</c:v>
                </c:pt>
                <c:pt idx="5">
                  <c:v>16</c:v>
                </c:pt>
                <c:pt idx="6">
                  <c:v>9</c:v>
                </c:pt>
                <c:pt idx="7">
                  <c:v>3</c:v>
                </c:pt>
                <c:pt idx="8">
                  <c:v>5</c:v>
                </c:pt>
                <c:pt idx="9">
                  <c:v>12</c:v>
                </c:pt>
                <c:pt idx="10">
                  <c:v>7</c:v>
                </c:pt>
                <c:pt idx="11">
                  <c:v>3</c:v>
                </c:pt>
                <c:pt idx="12">
                  <c:v>4</c:v>
                </c:pt>
                <c:pt idx="13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2F-414A-9162-42D6FA5131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48932536"/>
        <c:axId val="448932864"/>
      </c:barChart>
      <c:catAx>
        <c:axId val="4489325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48932864"/>
        <c:crosses val="autoZero"/>
        <c:auto val="1"/>
        <c:lblAlgn val="ctr"/>
        <c:lblOffset val="100"/>
        <c:noMultiLvlLbl val="0"/>
      </c:catAx>
      <c:valAx>
        <c:axId val="4489328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48932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ZESTAWIENIE ANKIET: OCENA PRZEPROWADZONEGO SZKOLENIA</a:t>
            </a:r>
            <a:r>
              <a:rPr lang="pl-PL"/>
              <a:t> WARSZTATY SEROWARSKIE </a:t>
            </a:r>
            <a:r>
              <a:rPr lang="en-US"/>
              <a:t>-</a:t>
            </a:r>
            <a:r>
              <a:rPr lang="pl-PL"/>
              <a:t>27.05.</a:t>
            </a:r>
            <a:r>
              <a:rPr lang="en-US"/>
              <a:t>2021 r.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'Warsztaty serowarskie'!$A$23</c:f>
              <c:strCache>
                <c:ptCount val="1"/>
                <c:pt idx="0">
                  <c:v>Razem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'Warsztaty serowarskie'!$B$2:$J$2</c:f>
              <c:strCache>
                <c:ptCount val="9"/>
                <c:pt idx="0">
                  <c:v>czy zostałes odpowiednio wczesniej zawiadomiony o terminie i miejscu spotkania</c:v>
                </c:pt>
                <c:pt idx="1">
                  <c:v>Czy miejsce spotkania było dobrze przygotowane </c:v>
                </c:pt>
                <c:pt idx="2">
                  <c:v>Czy potrzebny sprzęt był dobrej jakości w odpowiedniej ilości</c:v>
                </c:pt>
                <c:pt idx="3">
                  <c:v>czy spotkanie odbyło się w zaplanowanym wymiarze czasowym</c:v>
                </c:pt>
                <c:pt idx="4">
                  <c:v>Czy były warunki umozliwiające integracje uczestników spotkania</c:v>
                </c:pt>
                <c:pt idx="5">
                  <c:v>czy spotkanie spełniło twoje oczekiwania</c:v>
                </c:pt>
                <c:pt idx="6">
                  <c:v>Czy sotkanie poszerzyło Twoją wiedzę</c:v>
                </c:pt>
                <c:pt idx="7">
                  <c:v>Czy nabyta wiedza będzie przydatna w działaniach na rzecz rozwoju własnej wsi</c:v>
                </c:pt>
                <c:pt idx="8">
                  <c:v>Ogólna ocena przeprowadzonego szkolenia</c:v>
                </c:pt>
              </c:strCache>
            </c:strRef>
          </c:cat>
          <c:val>
            <c:numRef>
              <c:f>'Warsztaty serowarskie'!$B$23:$J$23</c:f>
              <c:numCache>
                <c:formatCode>General</c:formatCode>
                <c:ptCount val="9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A0-4DDE-B09C-BF98E8EB61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72772656"/>
        <c:axId val="672773312"/>
      </c:barChart>
      <c:catAx>
        <c:axId val="672772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72773312"/>
        <c:crosses val="autoZero"/>
        <c:auto val="1"/>
        <c:lblAlgn val="ctr"/>
        <c:lblOffset val="100"/>
        <c:noMultiLvlLbl val="0"/>
      </c:catAx>
      <c:valAx>
        <c:axId val="6727733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72772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ZESTAWIENIE ANKIET: OCENA PRZEPROWADZONEGO SPOTKANIA </a:t>
            </a:r>
            <a:r>
              <a:rPr lang="pl-PL"/>
              <a:t>NIESPUSZA 04.06.</a:t>
            </a:r>
            <a:r>
              <a:rPr lang="en-US"/>
              <a:t>2021 r.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'Spot integracyjne Niespusza'!$A$30</c:f>
              <c:strCache>
                <c:ptCount val="1"/>
                <c:pt idx="0">
                  <c:v>Razem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'Spot integracyjne Niespusza'!$B$2:$J$2</c:f>
              <c:strCache>
                <c:ptCount val="9"/>
                <c:pt idx="0">
                  <c:v>czy zostałes odpowiednio wczesniej zawiadomiony o terminie i miejscu spotkania</c:v>
                </c:pt>
                <c:pt idx="1">
                  <c:v>Czy miejsce spotkania było dobrze przygotowane </c:v>
                </c:pt>
                <c:pt idx="2">
                  <c:v>Czy potrzebny sprzęt był dobrej jakości w odpowiedniej ilości</c:v>
                </c:pt>
                <c:pt idx="3">
                  <c:v>czy spotkanie odbyło się w zaplanowanym wymiarze czasowym</c:v>
                </c:pt>
                <c:pt idx="4">
                  <c:v>Czy były warunki umozliwiające integracje uczestników spotkania</c:v>
                </c:pt>
                <c:pt idx="5">
                  <c:v>czy spotkanie spełniło twoje oczekiwania</c:v>
                </c:pt>
                <c:pt idx="6">
                  <c:v>Czy sotkanie poszerzyło Twoją wiedzę</c:v>
                </c:pt>
                <c:pt idx="7">
                  <c:v>Czy nabyta wiedza będzie przydatna w działaniach na rzecz rozwoju własnej wsi</c:v>
                </c:pt>
                <c:pt idx="8">
                  <c:v>Ogólna ocena przeprowadzonego szkolenia</c:v>
                </c:pt>
              </c:strCache>
            </c:strRef>
          </c:cat>
          <c:val>
            <c:numRef>
              <c:f>'Spot integracyjne Niespusza'!$B$30:$J$30</c:f>
              <c:numCache>
                <c:formatCode>0.00</c:formatCode>
                <c:ptCount val="9"/>
                <c:pt idx="0">
                  <c:v>5</c:v>
                </c:pt>
                <c:pt idx="1">
                  <c:v>4.9523809523809526</c:v>
                </c:pt>
                <c:pt idx="2">
                  <c:v>4.7619047619047619</c:v>
                </c:pt>
                <c:pt idx="3">
                  <c:v>4.9523809523809526</c:v>
                </c:pt>
                <c:pt idx="4">
                  <c:v>5</c:v>
                </c:pt>
                <c:pt idx="5">
                  <c:v>4.9523809523809526</c:v>
                </c:pt>
                <c:pt idx="6">
                  <c:v>4.9523809523809526</c:v>
                </c:pt>
                <c:pt idx="7">
                  <c:v>4.9523809523809526</c:v>
                </c:pt>
                <c:pt idx="8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5D-4423-A197-076B6BAC4D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73861824"/>
        <c:axId val="673860840"/>
      </c:barChart>
      <c:catAx>
        <c:axId val="673861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73860840"/>
        <c:crosses val="autoZero"/>
        <c:auto val="1"/>
        <c:lblAlgn val="ctr"/>
        <c:lblOffset val="100"/>
        <c:noMultiLvlLbl val="0"/>
      </c:catAx>
      <c:valAx>
        <c:axId val="673860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73861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ZESTAWIENIE ANKIET:  </a:t>
            </a:r>
            <a:endParaRPr lang="pl-PL"/>
          </a:p>
          <a:p>
            <a:pPr algn="ctr">
              <a:defRPr/>
            </a:pPr>
            <a:r>
              <a:rPr lang="en-US"/>
              <a:t>OCENA PRZEPROWADZONEGO DORADZTWA</a:t>
            </a:r>
            <a:r>
              <a:rPr lang="pl-PL"/>
              <a:t> W</a:t>
            </a:r>
            <a:r>
              <a:rPr lang="pl-PL" baseline="0"/>
              <a:t> BIURZE</a:t>
            </a:r>
            <a:r>
              <a:rPr lang="en-US"/>
              <a:t>- 202</a:t>
            </a:r>
            <a:r>
              <a:rPr lang="pl-PL"/>
              <a:t>1</a:t>
            </a:r>
            <a:r>
              <a:rPr lang="en-US"/>
              <a:t>r.</a:t>
            </a:r>
          </a:p>
        </c:rich>
      </c:tx>
      <c:layout>
        <c:manualLayout>
          <c:xMode val="edge"/>
          <c:yMode val="edge"/>
          <c:x val="0.22143262504863878"/>
          <c:y val="2.73940265630629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doradztwo!$A$14</c:f>
              <c:strCache>
                <c:ptCount val="1"/>
                <c:pt idx="0">
                  <c:v>Razem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doradztwo!$B$2:$P$2</c:f>
              <c:strCache>
                <c:ptCount val="15"/>
                <c:pt idx="0">
                  <c:v>Na ile zakres udzielon. Doradz. spełnił  pani/pana oczekiwania</c:v>
                </c:pt>
                <c:pt idx="1">
                  <c:v> uwagi</c:v>
                </c:pt>
                <c:pt idx="2">
                  <c:v>W jakim stopniu uważa pani/pan doradz. za wartościowe</c:v>
                </c:pt>
                <c:pt idx="3">
                  <c:v> uwagi</c:v>
                </c:pt>
                <c:pt idx="4">
                  <c:v> Jakie było przygotowanie merytoryczne doradcy</c:v>
                </c:pt>
                <c:pt idx="5">
                  <c:v>uwagi</c:v>
                </c:pt>
                <c:pt idx="6">
                  <c:v>Ocena kontaktu z doradcą</c:v>
                </c:pt>
                <c:pt idx="7">
                  <c:v> uwagi</c:v>
                </c:pt>
                <c:pt idx="8">
                  <c:v>Ocena osobiste zaangażowanie doradców</c:v>
                </c:pt>
                <c:pt idx="9">
                  <c:v> uwagi</c:v>
                </c:pt>
                <c:pt idx="10">
                  <c:v>Ocena wykorzystanie czasu podczas doradctwa</c:v>
                </c:pt>
                <c:pt idx="11">
                  <c:v>uwagi</c:v>
                </c:pt>
                <c:pt idx="12">
                  <c:v>Ogólna ocena doradztwa</c:v>
                </c:pt>
                <c:pt idx="13">
                  <c:v>uwagi</c:v>
                </c:pt>
                <c:pt idx="14">
                  <c:v>data</c:v>
                </c:pt>
              </c:strCache>
            </c:strRef>
          </c:cat>
          <c:val>
            <c:numRef>
              <c:f>doradztwo!$B$14:$P$14</c:f>
              <c:numCache>
                <c:formatCode>General</c:formatCode>
                <c:ptCount val="15"/>
                <c:pt idx="0">
                  <c:v>5.9090909090909092</c:v>
                </c:pt>
                <c:pt idx="1">
                  <c:v>0</c:v>
                </c:pt>
                <c:pt idx="2">
                  <c:v>5.9090909090909092</c:v>
                </c:pt>
                <c:pt idx="3">
                  <c:v>0</c:v>
                </c:pt>
                <c:pt idx="4">
                  <c:v>5</c:v>
                </c:pt>
                <c:pt idx="5">
                  <c:v>0</c:v>
                </c:pt>
                <c:pt idx="6">
                  <c:v>5</c:v>
                </c:pt>
                <c:pt idx="7">
                  <c:v>0</c:v>
                </c:pt>
                <c:pt idx="8">
                  <c:v>4.9090909090909092</c:v>
                </c:pt>
                <c:pt idx="9">
                  <c:v>0</c:v>
                </c:pt>
                <c:pt idx="10">
                  <c:v>4.9090909090909092</c:v>
                </c:pt>
                <c:pt idx="11">
                  <c:v>0</c:v>
                </c:pt>
                <c:pt idx="12">
                  <c:v>5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81-4AB6-9BDB-CE4A327E6C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61580976"/>
        <c:axId val="661579336"/>
      </c:barChart>
      <c:catAx>
        <c:axId val="6615809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61579336"/>
        <c:crosses val="autoZero"/>
        <c:auto val="1"/>
        <c:lblAlgn val="ctr"/>
        <c:lblOffset val="100"/>
        <c:noMultiLvlLbl val="0"/>
      </c:catAx>
      <c:valAx>
        <c:axId val="6615793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61580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958" cy="495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20769" y="0"/>
            <a:ext cx="2922958" cy="495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03DA0F-19BC-4D5C-96AC-82B1A8BA5404}" type="datetimeFigureOut">
              <a:rPr lang="pl-PL" smtClean="0"/>
              <a:pPr/>
              <a:t>17.02.2022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5075"/>
            <a:ext cx="5929312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4529" y="4755803"/>
            <a:ext cx="5396230" cy="38911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86364"/>
            <a:ext cx="2922958" cy="495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20769" y="9386364"/>
            <a:ext cx="2922958" cy="495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286B0-9261-481D-AE76-A5A9C1A1CE8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6451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286B0-9261-481D-AE76-A5A9C1A1CE8F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9641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E888E-271A-499A-9088-E5299D3773EE}" type="slidenum">
              <a:rPr lang="pl-PL" smtClean="0"/>
              <a:pPr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3188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E888E-271A-499A-9088-E5299D3773EE}" type="slidenum">
              <a:rPr lang="pl-PL" smtClean="0"/>
              <a:pPr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090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9B08AF-A873-43D4-BE29-747CCD78E9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7609406-7C9A-460B-B674-233A81B7AD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6188436-02C6-4595-85FB-D6A19A32D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8AC5-F567-465B-89D8-505D80B94F93}" type="datetimeFigureOut">
              <a:rPr lang="pl-PL" smtClean="0"/>
              <a:pPr/>
              <a:t>17.02.2022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E0E6FA5-CF90-414A-8061-3FC53A8EF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85E0881-64D5-4E0E-AB79-D6EF0CE2D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F2E9-C15B-428C-8F48-EC9E771E235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9042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5A7786-21BB-490A-B84B-1D92C0904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7426174-9D11-4CD0-8852-67A44F7B6F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4704523-7365-4392-8DA1-BE7D1F0A1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8AC5-F567-465B-89D8-505D80B94F93}" type="datetimeFigureOut">
              <a:rPr lang="pl-PL" smtClean="0"/>
              <a:pPr/>
              <a:t>17.02.2022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7FEB4C3-51F5-479E-A37D-2B2CEF8BE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A7E57EC-463B-4FF9-930D-077770C5F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F2E9-C15B-428C-8F48-EC9E771E235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3827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B3C41C1D-04DB-46A2-8476-17D182F700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88C7420-C8F6-484F-BDAF-5171CD3576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A257DEB-734C-4108-91C3-DF008D6C2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8AC5-F567-465B-89D8-505D80B94F93}" type="datetimeFigureOut">
              <a:rPr lang="pl-PL" smtClean="0"/>
              <a:pPr/>
              <a:t>17.02.2022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E088BDC-2FF6-4AB1-8FDF-210389681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95D3B18-D407-4C98-AECE-C5B7A9E10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F2E9-C15B-428C-8F48-EC9E771E235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2041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0346C5-4584-42B7-B241-373324FBC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12769A-4B39-4867-B156-24EE08690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C807427-79FC-4543-8922-9ABE8AAE2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8AC5-F567-465B-89D8-505D80B94F93}" type="datetimeFigureOut">
              <a:rPr lang="pl-PL" smtClean="0"/>
              <a:pPr/>
              <a:t>17.02.2022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D588690-5FE1-455E-B910-E2F95DD45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BFBA99E-8C7D-4359-8568-F7615C45A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F2E9-C15B-428C-8F48-EC9E771E235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4837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8ADA08-EC52-4B87-821B-833EE342B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6A61B61-D9B9-4BA8-B0FE-AF0DE2454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2977612-C162-498B-852B-8264855E7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8AC5-F567-465B-89D8-505D80B94F93}" type="datetimeFigureOut">
              <a:rPr lang="pl-PL" smtClean="0"/>
              <a:pPr/>
              <a:t>17.02.2022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BAC12FB-7C45-4DF7-B6E0-0F72BAF1A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4660535-9059-44C0-9451-8DCFCF26C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F2E9-C15B-428C-8F48-EC9E771E235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1642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9C1C70-7E53-448F-AECB-BA83D619D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7D4A1E-32DA-498B-9043-0931CBFCB3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8CF790D-E675-40F5-B305-E3D12A1FE9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778BE7F-860C-45D0-922D-D9BAFFC80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8AC5-F567-465B-89D8-505D80B94F93}" type="datetimeFigureOut">
              <a:rPr lang="pl-PL" smtClean="0"/>
              <a:pPr/>
              <a:t>17.02.2022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D8DE4D5-06E1-4C55-9501-2A3DBCA68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065C390-59AB-4663-B1C3-9F7804681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F2E9-C15B-428C-8F48-EC9E771E235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0822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83FD92-1858-4CCB-A8CC-5E1B29441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8A63A03-F487-458F-86B3-BF1C8B900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D99A165-E06F-40E1-921E-DF3EF4A8C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990E054-BD57-4E0F-8DFB-B54399FCA4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50CD811-9219-4CF7-BA83-F6C6DDBD20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370F6229-EE9E-4763-9A70-D99D36F33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8AC5-F567-465B-89D8-505D80B94F93}" type="datetimeFigureOut">
              <a:rPr lang="pl-PL" smtClean="0"/>
              <a:pPr/>
              <a:t>17.02.2022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332F164-DC6F-47BF-9F36-77AD058CB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BC3A8B23-BC1C-47B4-8AD1-41CC4A09D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F2E9-C15B-428C-8F48-EC9E771E235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2913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60E954-341D-400F-8364-8C56D7C90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FF84F12-5FCF-4312-895D-61107ED86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8AC5-F567-465B-89D8-505D80B94F93}" type="datetimeFigureOut">
              <a:rPr lang="pl-PL" smtClean="0"/>
              <a:pPr/>
              <a:t>17.02.2022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6C254A9-0B27-4B18-A7D3-50191E626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A7E3590-3748-4765-AA8C-9A3652E88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F2E9-C15B-428C-8F48-EC9E771E235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585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9925F29-ADCD-490A-8FC6-00CD33BAC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8AC5-F567-465B-89D8-505D80B94F93}" type="datetimeFigureOut">
              <a:rPr lang="pl-PL" smtClean="0"/>
              <a:pPr/>
              <a:t>17.02.2022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F1A745A-5AA6-47C2-A116-CD148B6A4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E096278-CE70-4902-B0EF-9EEEA86FE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F2E9-C15B-428C-8F48-EC9E771E235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5240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C112AB-2AC7-4070-BD78-99DE332C4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70419B-ED79-417B-A6B8-F24F45202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B74DB15-1DF5-47D1-8FC7-C62D79E18E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FF37A22-C734-4DAB-A52A-840FCF455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8AC5-F567-465B-89D8-505D80B94F93}" type="datetimeFigureOut">
              <a:rPr lang="pl-PL" smtClean="0"/>
              <a:pPr/>
              <a:t>17.02.2022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BBB37BC-4992-45E3-ABFD-164908FCE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BD7BBF0-2954-4D6E-8B8E-DFFC6C92B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F2E9-C15B-428C-8F48-EC9E771E235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1347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7245B6-ED4C-4B9F-B57F-819EC4887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6384E2F0-95B7-4684-BA8A-D02A0D8DEC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B38DE1B-3306-45E0-A5D3-400D2C91BB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B33C831-67DF-4FB7-BF7C-4A748502C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8AC5-F567-465B-89D8-505D80B94F93}" type="datetimeFigureOut">
              <a:rPr lang="pl-PL" smtClean="0"/>
              <a:pPr/>
              <a:t>17.02.2022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FDABC36-D2F8-43CD-A11D-A3F33C565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02C5D86-7EA6-45FD-A46A-7B596AA6E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F2E9-C15B-428C-8F48-EC9E771E235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7911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7C18406-DC78-4E0B-9C18-CDF463537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FDF3FBE-3E8E-488A-AA14-16F5E487E5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E021095-56C0-4CDB-9E4F-0E1AD29049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68AC5-F567-465B-89D8-505D80B94F93}" type="datetimeFigureOut">
              <a:rPr lang="pl-PL" smtClean="0"/>
              <a:pPr/>
              <a:t>17.02.2022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D42CECC-A370-4D60-90D1-04F6DC8030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59387D5-B72E-42F0-8566-1EE9572CA3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6F2E9-C15B-428C-8F48-EC9E771E235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547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drive/my-drive" TargetMode="Externa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40259" y="192972"/>
            <a:ext cx="11351742" cy="2641702"/>
          </a:xfrm>
        </p:spPr>
        <p:txBody>
          <a:bodyPr>
            <a:normAutofit fontScale="90000"/>
          </a:bodyPr>
          <a:lstStyle/>
          <a:p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r>
              <a:rPr lang="pl-PL" dirty="0"/>
              <a:t> </a:t>
            </a: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r>
              <a:rPr lang="pl-PL" sz="7300" dirty="0">
                <a:solidFill>
                  <a:schemeClr val="accent1">
                    <a:lumMod val="75000"/>
                  </a:schemeClr>
                </a:solidFill>
                <a:latin typeface="AR ESSENCE" panose="02000000000000000000" pitchFamily="2" charset="0"/>
              </a:rPr>
              <a:t>Warsztat Refleksyjny</a:t>
            </a:r>
            <a:br>
              <a:rPr lang="pl-PL" sz="7300" dirty="0">
                <a:latin typeface="AR ESSENCE" panose="02000000000000000000" pitchFamily="2" charset="0"/>
              </a:rPr>
            </a:br>
            <a:r>
              <a:rPr lang="pl-PL" sz="2800" b="1" dirty="0">
                <a:solidFill>
                  <a:schemeClr val="accent1">
                    <a:lumMod val="75000"/>
                  </a:schemeClr>
                </a:solidFill>
                <a:latin typeface="AR ESSENCE" panose="02000000000000000000" pitchFamily="2" charset="0"/>
              </a:rPr>
              <a:t>Lokalna Grupa Działania ,,Ziemia Łowicka’’  </a:t>
            </a:r>
            <a:br>
              <a:rPr lang="pl-PL" sz="2800" b="1" dirty="0">
                <a:solidFill>
                  <a:schemeClr val="accent1">
                    <a:lumMod val="75000"/>
                  </a:schemeClr>
                </a:solidFill>
                <a:latin typeface="AR ESSENCE" panose="02000000000000000000" pitchFamily="2" charset="0"/>
              </a:rPr>
            </a:br>
            <a: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  <a:t>25 luty 2022 r.</a:t>
            </a:r>
            <a:b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0" y="2125368"/>
            <a:ext cx="12192001" cy="3695452"/>
          </a:xfrm>
        </p:spPr>
        <p:txBody>
          <a:bodyPr>
            <a:normAutofit fontScale="85000" lnSpcReduction="20000"/>
          </a:bodyPr>
          <a:lstStyle/>
          <a:p>
            <a:endParaRPr lang="pl-PL" i="1" dirty="0"/>
          </a:p>
          <a:p>
            <a:r>
              <a:rPr lang="pl-PL" sz="3200" b="1" dirty="0">
                <a:latin typeface="AR ESSENCE" panose="02000000000000000000" pitchFamily="2" charset="0"/>
              </a:rPr>
              <a:t>Postęp finansowy i rzeczowy LSR,</a:t>
            </a:r>
          </a:p>
          <a:p>
            <a:r>
              <a:rPr lang="pl-PL" sz="3200" b="1" dirty="0">
                <a:latin typeface="AR ESSENCE" panose="02000000000000000000" pitchFamily="2" charset="0"/>
              </a:rPr>
              <a:t>Funkcjonowanie LGD i Biura Stowarzyszenia</a:t>
            </a:r>
          </a:p>
          <a:p>
            <a:endParaRPr lang="pl-PL" sz="3600" i="1" dirty="0"/>
          </a:p>
          <a:p>
            <a:r>
              <a:rPr lang="pl-PL" sz="2600" i="1" dirty="0"/>
              <a:t>Materiał</a:t>
            </a:r>
            <a:r>
              <a:rPr lang="pl-PL" sz="2800" i="1" dirty="0"/>
              <a:t> opracowany przez Stowarzyszenie LGD ,,Ziemia Łowicka” </a:t>
            </a:r>
          </a:p>
          <a:p>
            <a:r>
              <a:rPr lang="pl-PL" sz="2800" i="1" dirty="0"/>
              <a:t>Instytucja Zarządzająca PROW 2014-2020 – Minister Rolnictwa i Rozwoju Wsi</a:t>
            </a:r>
            <a:br>
              <a:rPr lang="pl-PL" sz="3200" dirty="0">
                <a:latin typeface="AR ESSENCE" panose="02000000000000000000" pitchFamily="2" charset="0"/>
              </a:rPr>
            </a:br>
            <a:endParaRPr lang="pl-PL" sz="3100" b="1" i="1" dirty="0"/>
          </a:p>
          <a:p>
            <a:endParaRPr lang="pl-PL" sz="2600" b="1" i="1" dirty="0"/>
          </a:p>
          <a:p>
            <a:r>
              <a:rPr lang="pl-PL" sz="5200" i="1" dirty="0"/>
              <a:t>                                                       </a:t>
            </a:r>
          </a:p>
        </p:txBody>
      </p:sp>
      <p:pic>
        <p:nvPicPr>
          <p:cNvPr id="1035" name="Obraz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39" t="23691" r="22867" b="35397"/>
          <a:stretch>
            <a:fillRect/>
          </a:stretch>
        </p:blipFill>
        <p:spPr bwMode="auto">
          <a:xfrm>
            <a:off x="240694" y="540994"/>
            <a:ext cx="2184120" cy="2093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2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20" name="Rectangle 30"/>
          <p:cNvSpPr>
            <a:spLocks noChangeArrowheads="1"/>
          </p:cNvSpPr>
          <p:nvPr/>
        </p:nvSpPr>
        <p:spPr bwMode="auto">
          <a:xfrm>
            <a:off x="0" y="266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86" name="Obraz 4" descr="LogoUE ko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354"/>
          <a:stretch>
            <a:fillRect/>
          </a:stretch>
        </p:blipFill>
        <p:spPr bwMode="auto">
          <a:xfrm>
            <a:off x="2517913" y="5255172"/>
            <a:ext cx="10064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Obraz 3" descr="LEADER_LOGO_E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670" y="5255172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Obraz 1" descr="prow-2014-2020-logo-kolor_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1778" y="5164684"/>
            <a:ext cx="1006475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rostokąt 11"/>
          <p:cNvSpPr/>
          <p:nvPr/>
        </p:nvSpPr>
        <p:spPr>
          <a:xfrm>
            <a:off x="92765" y="6128570"/>
            <a:ext cx="12099235" cy="325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pl-PL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Europejski Fundusz Rolny na rzecz Rozwoju Obszarów Wiejskich. Europa inwestująca w obszary wiejskie</a:t>
            </a: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288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9486"/>
          </a:xfrm>
        </p:spPr>
        <p:txBody>
          <a:bodyPr>
            <a:normAutofit fontScale="90000"/>
          </a:bodyPr>
          <a:lstStyle/>
          <a:p>
            <a:r>
              <a:rPr lang="pl-PL" b="1" i="1" dirty="0">
                <a:solidFill>
                  <a:srgbClr val="0070C0"/>
                </a:solidFill>
                <a:latin typeface="+mn-lt"/>
              </a:rPr>
              <a:t>Dyskusja: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48916" y="1215189"/>
            <a:ext cx="11261558" cy="4914273"/>
          </a:xfrm>
        </p:spPr>
        <p:txBody>
          <a:bodyPr/>
          <a:lstStyle/>
          <a:p>
            <a:pPr marL="0" indent="0" algn="just">
              <a:buNone/>
            </a:pPr>
            <a:r>
              <a:rPr lang="pl-PL" sz="2600" b="1" i="1" dirty="0"/>
              <a:t>1.Czy realizacja finansowa i rzeczowa LSR przebiegała zgodnie z planem </a:t>
            </a:r>
            <a:br>
              <a:rPr lang="pl-PL" sz="2600" b="1" i="1" dirty="0"/>
            </a:br>
            <a:r>
              <a:rPr lang="pl-PL" sz="2600" b="1" i="1" dirty="0"/>
              <a:t>i można ją uznać za zadowalającą?</a:t>
            </a:r>
          </a:p>
          <a:p>
            <a:r>
              <a:rPr lang="pl-PL" sz="2600" i="1" dirty="0"/>
              <a:t>Jeżeli nie, to czy poziom realizacji może negatywnie wpłynąć na realizację celów LSR?</a:t>
            </a:r>
          </a:p>
          <a:p>
            <a:pPr lvl="0"/>
            <a:r>
              <a:rPr lang="pl-PL" sz="2600" i="1" dirty="0"/>
              <a:t>Jakie można wskazać przyczyny odstępstw od planu?</a:t>
            </a:r>
          </a:p>
          <a:p>
            <a:pPr lvl="0"/>
            <a:r>
              <a:rPr lang="pl-PL" sz="2600" i="1" dirty="0"/>
              <a:t>Jakie działania można podjąć, by uniknąć ich w kolejnym roku?</a:t>
            </a:r>
          </a:p>
          <a:p>
            <a:pPr marL="0" indent="0">
              <a:buNone/>
            </a:pPr>
            <a:r>
              <a:rPr lang="pl-PL" sz="2600" b="1" i="1" dirty="0"/>
              <a:t>5. Czy przyjęty system wskaźników sprawdza się i dostarcza wszystkich potrzebnych informacji?</a:t>
            </a:r>
          </a:p>
          <a:p>
            <a:pPr lvl="0"/>
            <a:r>
              <a:rPr lang="pl-PL" sz="2600" i="1" dirty="0"/>
              <a:t>Czy zbierane dane są wiarygodne a źródła trafne?</a:t>
            </a:r>
          </a:p>
          <a:p>
            <a:pPr lvl="0"/>
            <a:r>
              <a:rPr lang="pl-PL" sz="2600" i="1" dirty="0"/>
              <a:t>Jeśli nie, to jakie zmiany można wprowadzić na tym etapie?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14379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709F079F-B29A-4F9A-869E-157EE50EB4D7}"/>
              </a:ext>
            </a:extLst>
          </p:cNvPr>
          <p:cNvSpPr txBox="1">
            <a:spLocks/>
          </p:cNvSpPr>
          <p:nvPr/>
        </p:nvSpPr>
        <p:spPr>
          <a:xfrm>
            <a:off x="937518" y="1386830"/>
            <a:ext cx="10515600" cy="1912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7700" b="1" i="1" dirty="0">
                <a:solidFill>
                  <a:srgbClr val="0070C0"/>
                </a:solidFill>
                <a:ea typeface="+mn-ea"/>
                <a:cs typeface="+mn-cs"/>
              </a:rPr>
              <a:t>Jakość składanych wniosków</a:t>
            </a:r>
            <a:br>
              <a:rPr lang="pl-PL" sz="3600" b="1" i="1" dirty="0">
                <a:solidFill>
                  <a:srgbClr val="0070C0"/>
                </a:solidFill>
                <a:latin typeface="AR ESSENCE" panose="02000000000000000000" pitchFamily="2" charset="0"/>
              </a:rPr>
            </a:br>
            <a:endParaRPr lang="pl-PL" sz="3600" b="1" i="1" dirty="0">
              <a:solidFill>
                <a:srgbClr val="0070C0"/>
              </a:solidFill>
              <a:latin typeface="AR ESSENCE" panose="02000000000000000000" pitchFamily="2" charset="0"/>
            </a:endParaRPr>
          </a:p>
          <a:p>
            <a:pPr algn="ctr"/>
            <a:br>
              <a:rPr lang="pl-PL" sz="2800" b="1" i="1" dirty="0"/>
            </a:br>
            <a:br>
              <a:rPr lang="pl-PL" sz="2800" dirty="0"/>
            </a:br>
            <a:endParaRPr lang="pl-PL" sz="2800" dirty="0"/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081C5552-B860-4292-B0B6-01663AFC94B5}"/>
              </a:ext>
            </a:extLst>
          </p:cNvPr>
          <p:cNvSpPr txBox="1">
            <a:spLocks/>
          </p:cNvSpPr>
          <p:nvPr/>
        </p:nvSpPr>
        <p:spPr>
          <a:xfrm>
            <a:off x="937518" y="2669058"/>
            <a:ext cx="10515600" cy="2802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l-PL" sz="2800" b="1" i="1" dirty="0"/>
          </a:p>
          <a:p>
            <a:pPr algn="ctr"/>
            <a:r>
              <a:rPr lang="pl-PL" sz="4700" b="1" i="1" dirty="0">
                <a:solidFill>
                  <a:srgbClr val="0070C0"/>
                </a:solidFill>
                <a:ea typeface="+mn-ea"/>
                <a:cs typeface="+mn-cs"/>
              </a:rPr>
              <a:t>Ogłoszone i przeprowadzone Nabory</a:t>
            </a:r>
          </a:p>
          <a:p>
            <a:pPr algn="ctr"/>
            <a:endParaRPr lang="pl-PL" sz="4700" b="1" i="1" dirty="0">
              <a:solidFill>
                <a:srgbClr val="0070C0"/>
              </a:solidFill>
              <a:ea typeface="+mn-ea"/>
              <a:cs typeface="+mn-cs"/>
            </a:endParaRPr>
          </a:p>
          <a:p>
            <a:pPr algn="ctr"/>
            <a:r>
              <a:rPr lang="pl-PL" sz="6400" b="1" i="1" dirty="0">
                <a:ea typeface="+mn-ea"/>
                <a:cs typeface="+mn-cs"/>
              </a:rPr>
              <a:t>Rozwój Przedsiębiorczości</a:t>
            </a:r>
            <a:br>
              <a:rPr lang="pl-PL" sz="4700" b="1" i="1" dirty="0">
                <a:solidFill>
                  <a:srgbClr val="0070C0"/>
                </a:solidFill>
                <a:ea typeface="+mn-ea"/>
                <a:cs typeface="+mn-cs"/>
              </a:rPr>
            </a:br>
            <a:br>
              <a:rPr lang="pl-PL" sz="2800" dirty="0"/>
            </a:b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461407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26169"/>
          </a:xfrm>
        </p:spPr>
        <p:txBody>
          <a:bodyPr>
            <a:normAutofit/>
          </a:bodyPr>
          <a:lstStyle/>
          <a:p>
            <a:pPr algn="ctr"/>
            <a:br>
              <a:rPr lang="pl-PL" sz="2800" dirty="0"/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1664" y="704335"/>
            <a:ext cx="11439276" cy="581573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i="1" dirty="0"/>
              <a:t>Termin naboru:  od dnia 02 marca 2021 r. do dnia 23 marca 2021 r.</a:t>
            </a:r>
          </a:p>
          <a:p>
            <a:pPr marL="0" indent="0" algn="ctr" fontAlgn="base">
              <a:buNone/>
            </a:pPr>
            <a:r>
              <a:rPr lang="pl-PL" i="1" dirty="0"/>
              <a:t>nabór nr 1/2021</a:t>
            </a:r>
          </a:p>
          <a:p>
            <a:pPr marL="0" indent="0" algn="ctr">
              <a:buNone/>
            </a:pPr>
            <a:r>
              <a:rPr lang="pl-PL" sz="3000" dirty="0"/>
              <a:t>   </a:t>
            </a:r>
            <a:r>
              <a:rPr lang="pl-PL" sz="3000" i="1" dirty="0"/>
              <a:t>      </a:t>
            </a:r>
            <a:r>
              <a:rPr lang="pl-PL" sz="3000" b="1" i="1" dirty="0">
                <a:solidFill>
                  <a:srgbClr val="00B0F0"/>
                </a:solidFill>
              </a:rPr>
              <a:t>Podejmowanie działalności gospodarczej     </a:t>
            </a:r>
          </a:p>
          <a:p>
            <a:pPr marL="0" indent="0" algn="ctr">
              <a:buNone/>
            </a:pPr>
            <a:r>
              <a:rPr lang="pl-PL" sz="3000" b="1" i="1" dirty="0">
                <a:solidFill>
                  <a:srgbClr val="00B0F0"/>
                </a:solidFill>
              </a:rPr>
              <a:t>    </a:t>
            </a:r>
          </a:p>
          <a:p>
            <a:pPr marL="0" indent="0"/>
            <a:r>
              <a:rPr lang="pl-PL" sz="3000" i="1" dirty="0"/>
              <a:t>  Liczba złożonych wniosków: </a:t>
            </a:r>
            <a:r>
              <a:rPr lang="pl-PL" sz="3000" b="1" i="1" dirty="0"/>
              <a:t>10 szt. </a:t>
            </a:r>
            <a:r>
              <a:rPr lang="pl-PL" sz="1900" dirty="0"/>
              <a:t>(Limit dostępnych środków na 7 wniosków)</a:t>
            </a:r>
          </a:p>
          <a:p>
            <a:pPr marL="0" indent="0"/>
            <a:r>
              <a:rPr lang="pl-PL" sz="3000" i="1" dirty="0"/>
              <a:t>  Liczba wniosków wybranych przez Radę Decyzyjną do wsparcia</a:t>
            </a:r>
            <a:r>
              <a:rPr lang="pl-PL" sz="3000" b="1" i="1" dirty="0"/>
              <a:t>: 9 szt. </a:t>
            </a:r>
            <a:r>
              <a:rPr lang="pl-PL" sz="3000" i="1" dirty="0"/>
              <a:t> 2 poza limitem. Jeden beneficjent nie uzyskał minimum punktowego.</a:t>
            </a:r>
          </a:p>
          <a:p>
            <a:pPr marL="0" indent="0"/>
            <a:r>
              <a:rPr lang="pl-PL" sz="3000" i="1" dirty="0"/>
              <a:t>  Liczba podpisanych umów z beneficjentami: </a:t>
            </a:r>
            <a:r>
              <a:rPr lang="pl-PL" sz="3000" b="1" i="1" dirty="0"/>
              <a:t>6 szt.</a:t>
            </a:r>
            <a:endParaRPr lang="pl-PL" sz="3000" i="1" dirty="0"/>
          </a:p>
          <a:p>
            <a:pPr marL="0" indent="0"/>
            <a:r>
              <a:rPr lang="pl-PL" sz="3000" i="1" dirty="0"/>
              <a:t> Liczba realizowanych zadań : </a:t>
            </a:r>
            <a:r>
              <a:rPr lang="pl-PL" sz="3000" b="1" i="1" dirty="0"/>
              <a:t>0 szt. </a:t>
            </a:r>
          </a:p>
          <a:p>
            <a:pPr marL="0" indent="0"/>
            <a:endParaRPr lang="pl-PL" sz="3000" b="1" i="1" dirty="0"/>
          </a:p>
          <a:p>
            <a:pPr marL="0" indent="0">
              <a:buNone/>
            </a:pPr>
            <a:r>
              <a:rPr lang="pl-PL" sz="2200" i="1" dirty="0">
                <a:solidFill>
                  <a:srgbClr val="FF0000"/>
                </a:solidFill>
              </a:rPr>
              <a:t>(Z różnic kursowych okazało się, że wszystkie 9 wniosków uzyska dofinansowanie, jednak z informacji od beneficjentów dwie osoby się wycofają)</a:t>
            </a:r>
          </a:p>
          <a:p>
            <a:pPr marL="0" indent="0"/>
            <a:endParaRPr lang="pl-PL" sz="3000" b="1" i="1" dirty="0"/>
          </a:p>
        </p:txBody>
      </p:sp>
    </p:spTree>
    <p:extLst>
      <p:ext uri="{BB962C8B-B14F-4D97-AF65-F5344CB8AC3E}">
        <p14:creationId xmlns:p14="http://schemas.microsoft.com/office/powerpoint/2010/main" val="2715893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2365" y="139838"/>
            <a:ext cx="10515600" cy="1226169"/>
          </a:xfrm>
        </p:spPr>
        <p:txBody>
          <a:bodyPr>
            <a:normAutofit/>
          </a:bodyPr>
          <a:lstStyle/>
          <a:p>
            <a:pPr algn="ctr"/>
            <a:br>
              <a:rPr lang="pl-PL" sz="2800" dirty="0"/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7572" y="428341"/>
            <a:ext cx="11616856" cy="600131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sz="3200" i="1" dirty="0"/>
              <a:t>Termin naboru:  od dnia 02 marca 2021 r. do dnia 23 marca 2021 r.</a:t>
            </a:r>
          </a:p>
          <a:p>
            <a:pPr marL="0" indent="0" algn="ctr">
              <a:buNone/>
            </a:pPr>
            <a:r>
              <a:rPr lang="pl-PL" sz="3200" i="1" dirty="0"/>
              <a:t>nabór nr 2/2021</a:t>
            </a:r>
          </a:p>
          <a:p>
            <a:pPr marL="0" indent="0" algn="ctr">
              <a:buNone/>
            </a:pPr>
            <a:r>
              <a:rPr lang="pl-PL" sz="3000" i="1" dirty="0"/>
              <a:t>   </a:t>
            </a:r>
            <a:r>
              <a:rPr lang="pl-PL" sz="3000" b="1" i="1" dirty="0">
                <a:solidFill>
                  <a:srgbClr val="00B0F0"/>
                </a:solidFill>
              </a:rPr>
              <a:t>Rozwój działalności gospodarczej</a:t>
            </a:r>
          </a:p>
          <a:p>
            <a:pPr marL="0" indent="0" algn="ctr">
              <a:buNone/>
            </a:pPr>
            <a:endParaRPr lang="pl-PL" sz="3000" b="1" i="1" dirty="0">
              <a:solidFill>
                <a:srgbClr val="00B0F0"/>
              </a:solidFill>
            </a:endParaRPr>
          </a:p>
          <a:p>
            <a:pPr marL="0" indent="0"/>
            <a:r>
              <a:rPr lang="pl-PL" sz="3000" i="1" dirty="0"/>
              <a:t>  Liczba złożonych wniosków: </a:t>
            </a:r>
            <a:r>
              <a:rPr lang="pl-PL" sz="3000" b="1" i="1" dirty="0"/>
              <a:t>9 szt. </a:t>
            </a:r>
          </a:p>
          <a:p>
            <a:pPr marL="0" indent="0">
              <a:buNone/>
            </a:pPr>
            <a:r>
              <a:rPr lang="pl-PL" sz="2000" dirty="0"/>
              <a:t>(Limit dostępnych środków na 4 wnioski)</a:t>
            </a:r>
          </a:p>
          <a:p>
            <a:r>
              <a:rPr lang="pl-PL" sz="3000" i="1" dirty="0"/>
              <a:t>  Liczba wniosków wybranych przez Radę Decyzyjną do wsparcia</a:t>
            </a:r>
            <a:r>
              <a:rPr lang="pl-PL" sz="3000" b="1" i="1" dirty="0"/>
              <a:t>: 9 szt.</a:t>
            </a:r>
          </a:p>
          <a:p>
            <a:pPr marL="0" indent="0">
              <a:buNone/>
            </a:pPr>
            <a:r>
              <a:rPr lang="pl-PL" sz="3000" i="1" dirty="0"/>
              <a:t>5 wniosków poza limitem. </a:t>
            </a:r>
            <a:endParaRPr lang="pl-PL" sz="3000" b="1" i="1" dirty="0"/>
          </a:p>
          <a:p>
            <a:r>
              <a:rPr lang="pl-PL" sz="3000" i="1" dirty="0"/>
              <a:t>Liczba podpisanych umów z beneficjentami: </a:t>
            </a:r>
            <a:r>
              <a:rPr lang="pl-PL" sz="3000" b="1" i="1" dirty="0"/>
              <a:t>2 szt. </a:t>
            </a:r>
          </a:p>
          <a:p>
            <a:r>
              <a:rPr lang="pl-PL" sz="3000" i="1" dirty="0"/>
              <a:t>Liczba zrealizowanych zadań – </a:t>
            </a:r>
            <a:r>
              <a:rPr lang="pl-PL" sz="3000" b="1" i="1" dirty="0"/>
              <a:t>0 szt. </a:t>
            </a:r>
          </a:p>
          <a:p>
            <a:pPr marL="0" indent="0">
              <a:buNone/>
            </a:pPr>
            <a:r>
              <a:rPr lang="pl-PL" sz="3000" i="1" dirty="0">
                <a:solidFill>
                  <a:srgbClr val="FF0000"/>
                </a:solidFill>
              </a:rPr>
              <a:t>   </a:t>
            </a:r>
          </a:p>
          <a:p>
            <a:pPr marL="0" indent="0" algn="just">
              <a:buNone/>
            </a:pPr>
            <a:r>
              <a:rPr lang="pl-PL" sz="2400" i="1" dirty="0">
                <a:solidFill>
                  <a:srgbClr val="FF0000"/>
                </a:solidFill>
              </a:rPr>
              <a:t>(4 Wnioski, wybrane do dofinansowania przez Radę mieszczące się w limicie odpadły – 2 beneficjentów nie złożyło poprawek, 1  zmarł, 1 odpadł. W ich miejsce weszły wnioski spoza limitu. Z różnic kursowych okazało się, że wszystkie 5 wniosków spoza limitu uzyska dofinansowanie.)</a:t>
            </a:r>
          </a:p>
        </p:txBody>
      </p:sp>
    </p:spTree>
    <p:extLst>
      <p:ext uri="{BB962C8B-B14F-4D97-AF65-F5344CB8AC3E}">
        <p14:creationId xmlns:p14="http://schemas.microsoft.com/office/powerpoint/2010/main" val="1440739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EF231942-C9FE-40A6-8263-1A80BDA55095}"/>
              </a:ext>
            </a:extLst>
          </p:cNvPr>
          <p:cNvSpPr txBox="1">
            <a:spLocks/>
          </p:cNvSpPr>
          <p:nvPr/>
        </p:nvSpPr>
        <p:spPr>
          <a:xfrm>
            <a:off x="937518" y="1386830"/>
            <a:ext cx="10515600" cy="1912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7700" b="1" i="1" dirty="0">
                <a:solidFill>
                  <a:srgbClr val="0070C0"/>
                </a:solidFill>
                <a:ea typeface="+mn-ea"/>
                <a:cs typeface="+mn-cs"/>
              </a:rPr>
              <a:t>Jakość składanych wniosków</a:t>
            </a:r>
            <a:br>
              <a:rPr lang="pl-PL" sz="3600" b="1" i="1" dirty="0">
                <a:solidFill>
                  <a:srgbClr val="0070C0"/>
                </a:solidFill>
                <a:latin typeface="AR ESSENCE" panose="02000000000000000000" pitchFamily="2" charset="0"/>
              </a:rPr>
            </a:br>
            <a:endParaRPr lang="pl-PL" sz="3600" b="1" i="1" dirty="0">
              <a:solidFill>
                <a:srgbClr val="0070C0"/>
              </a:solidFill>
              <a:latin typeface="AR ESSENCE" panose="02000000000000000000" pitchFamily="2" charset="0"/>
            </a:endParaRPr>
          </a:p>
          <a:p>
            <a:pPr algn="ctr"/>
            <a:br>
              <a:rPr lang="pl-PL" sz="2800" b="1" i="1" dirty="0"/>
            </a:br>
            <a:br>
              <a:rPr lang="pl-PL" sz="2800" dirty="0"/>
            </a:br>
            <a:endParaRPr lang="pl-PL" sz="2800" dirty="0"/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F7519F1-4975-4C64-B0E6-05A81B2A12FB}"/>
              </a:ext>
            </a:extLst>
          </p:cNvPr>
          <p:cNvSpPr txBox="1">
            <a:spLocks/>
          </p:cNvSpPr>
          <p:nvPr/>
        </p:nvSpPr>
        <p:spPr>
          <a:xfrm>
            <a:off x="937518" y="2669058"/>
            <a:ext cx="10515600" cy="2802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l-PL" sz="2800" b="1" i="1" dirty="0"/>
          </a:p>
          <a:p>
            <a:pPr algn="ctr"/>
            <a:r>
              <a:rPr lang="pl-PL" sz="4700" b="1" i="1" dirty="0">
                <a:solidFill>
                  <a:srgbClr val="0070C0"/>
                </a:solidFill>
                <a:ea typeface="+mn-ea"/>
                <a:cs typeface="+mn-cs"/>
              </a:rPr>
              <a:t>Ogłoszone i przeprowadzone Nabory</a:t>
            </a:r>
          </a:p>
          <a:p>
            <a:pPr algn="ctr"/>
            <a:endParaRPr lang="pl-PL" sz="4700" b="1" i="1" dirty="0">
              <a:solidFill>
                <a:srgbClr val="0070C0"/>
              </a:solidFill>
              <a:ea typeface="+mn-ea"/>
              <a:cs typeface="+mn-cs"/>
            </a:endParaRPr>
          </a:p>
          <a:p>
            <a:pPr algn="ctr"/>
            <a:r>
              <a:rPr lang="pl-PL" sz="6400" b="1" i="1" dirty="0">
                <a:ea typeface="+mn-ea"/>
                <a:cs typeface="+mn-cs"/>
              </a:rPr>
              <a:t>Projekty konkursowe</a:t>
            </a:r>
            <a:br>
              <a:rPr lang="pl-PL" sz="4700" b="1" i="1" dirty="0">
                <a:solidFill>
                  <a:srgbClr val="0070C0"/>
                </a:solidFill>
                <a:ea typeface="+mn-ea"/>
                <a:cs typeface="+mn-cs"/>
              </a:rPr>
            </a:br>
            <a:br>
              <a:rPr lang="pl-PL" sz="2800" dirty="0"/>
            </a:b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319173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627C27FC-A433-4653-8EEA-9B0CA6F3FF8D}"/>
              </a:ext>
            </a:extLst>
          </p:cNvPr>
          <p:cNvSpPr/>
          <p:nvPr/>
        </p:nvSpPr>
        <p:spPr>
          <a:xfrm>
            <a:off x="219986" y="147746"/>
            <a:ext cx="1175202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sz="2800" b="1" i="1" dirty="0"/>
          </a:p>
          <a:p>
            <a:pPr algn="ctr"/>
            <a:r>
              <a:rPr lang="pl-PL" sz="2800" b="1" i="1" dirty="0"/>
              <a:t> </a:t>
            </a:r>
            <a:r>
              <a:rPr lang="pl-PL" sz="2800" i="1" dirty="0"/>
              <a:t>Termin naboru:  od dnia 02 marca 2021 r. do dnia 23 marca 2021 r.</a:t>
            </a:r>
          </a:p>
          <a:p>
            <a:pPr algn="ctr" fontAlgn="base"/>
            <a:r>
              <a:rPr lang="pl-PL" sz="2800" i="1" dirty="0">
                <a:solidFill>
                  <a:srgbClr val="2F353E"/>
                </a:solidFill>
                <a:latin typeface="Calibri" panose="020F0502020204030204" pitchFamily="34" charset="0"/>
              </a:rPr>
              <a:t>n</a:t>
            </a:r>
            <a:r>
              <a:rPr lang="pl-PL" sz="2800" b="0" i="1" dirty="0">
                <a:solidFill>
                  <a:srgbClr val="2F353E"/>
                </a:solidFill>
                <a:effectLst/>
                <a:latin typeface="Calibri" panose="020F0502020204030204" pitchFamily="34" charset="0"/>
              </a:rPr>
              <a:t>abór nr 3/2021 </a:t>
            </a:r>
          </a:p>
          <a:p>
            <a:pPr algn="ctr" fontAlgn="base"/>
            <a:r>
              <a:rPr lang="pl-PL" sz="3000" b="1" i="1" dirty="0">
                <a:solidFill>
                  <a:srgbClr val="00B0F0"/>
                </a:solidFill>
              </a:rPr>
              <a:t>Zachowanie dziedzictwa lokalnego</a:t>
            </a:r>
          </a:p>
          <a:p>
            <a:pPr algn="ctr"/>
            <a:endParaRPr lang="pl-PL" sz="3000" b="1" i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i="1" dirty="0"/>
              <a:t>  Liczba złożonych wniosków: </a:t>
            </a:r>
            <a:r>
              <a:rPr lang="pl-PL" sz="3000" b="1" i="1" dirty="0"/>
              <a:t>2 szt. </a:t>
            </a:r>
            <a:r>
              <a:rPr lang="pl-PL" sz="1900" dirty="0"/>
              <a:t>(Limit dostępnych środków na 4 wnioski)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i="1" dirty="0"/>
              <a:t>Liczba wniosków wybranych przez Radę Decyzyjną do wsparcia</a:t>
            </a:r>
            <a:r>
              <a:rPr lang="pl-PL" sz="3000" b="1" i="1" dirty="0"/>
              <a:t>: 2 szt.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i="1" dirty="0"/>
              <a:t>Liczba podpisanych umów z beneficjentami: </a:t>
            </a:r>
            <a:r>
              <a:rPr lang="pl-PL" sz="3000" b="1" i="1" dirty="0"/>
              <a:t>2 szt.</a:t>
            </a:r>
            <a:endParaRPr lang="pl-PL" sz="3000" i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i="1" dirty="0"/>
              <a:t> Liczba realizowanych zadań : </a:t>
            </a:r>
            <a:r>
              <a:rPr lang="pl-PL" sz="3000" b="1" i="1" dirty="0"/>
              <a:t>0 szt. </a:t>
            </a:r>
          </a:p>
          <a:p>
            <a:endParaRPr lang="pl-PL" sz="3000" b="1" i="1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3000" i="1" dirty="0"/>
          </a:p>
          <a:p>
            <a:r>
              <a:rPr lang="pl-PL" sz="3000" i="1" dirty="0"/>
              <a:t>  </a:t>
            </a:r>
            <a:r>
              <a:rPr lang="pl-PL" sz="30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324480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627C27FC-A433-4653-8EEA-9B0CA6F3FF8D}"/>
              </a:ext>
            </a:extLst>
          </p:cNvPr>
          <p:cNvSpPr/>
          <p:nvPr/>
        </p:nvSpPr>
        <p:spPr>
          <a:xfrm>
            <a:off x="190831" y="357810"/>
            <a:ext cx="1175202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sz="2800" b="1" i="1" dirty="0"/>
          </a:p>
          <a:p>
            <a:pPr algn="ctr"/>
            <a:r>
              <a:rPr lang="pl-PL" sz="2800" b="1" i="1" dirty="0"/>
              <a:t> </a:t>
            </a:r>
            <a:r>
              <a:rPr lang="pl-PL" sz="2800" i="1" dirty="0"/>
              <a:t>Termin naborów:  :  od dnia 02 marca 2021 r. do dnia 23 marca 2021 r.</a:t>
            </a:r>
          </a:p>
          <a:p>
            <a:pPr algn="ctr" fontAlgn="base"/>
            <a:r>
              <a:rPr lang="pl-PL" sz="2800" b="0" i="1" dirty="0">
                <a:solidFill>
                  <a:srgbClr val="2F353E"/>
                </a:solidFill>
                <a:effectLst/>
                <a:latin typeface="Calibri" panose="020F0502020204030204" pitchFamily="34" charset="0"/>
              </a:rPr>
              <a:t>Nabór nr 4/2021  </a:t>
            </a:r>
          </a:p>
          <a:p>
            <a:pPr algn="ctr" fontAlgn="base"/>
            <a:r>
              <a:rPr lang="pl-PL" sz="3000" b="1" i="1" dirty="0">
                <a:solidFill>
                  <a:srgbClr val="00B0F0"/>
                </a:solidFill>
              </a:rPr>
              <a:t>Rozwój ogólnodostępnej i niekomercyjnej infrastruktury turystycznej lub rekreacyjnej, lub kulturalnej</a:t>
            </a:r>
          </a:p>
          <a:p>
            <a:r>
              <a:rPr lang="pl-PL" sz="3000" b="1" i="1" dirty="0"/>
              <a:t>      </a:t>
            </a:r>
            <a:endParaRPr lang="pl-PL" sz="3000" b="1" i="1" dirty="0">
              <a:solidFill>
                <a:srgbClr val="FF000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3000" i="1" dirty="0">
                <a:solidFill>
                  <a:srgbClr val="FF0000"/>
                </a:solidFill>
              </a:rPr>
              <a:t>  </a:t>
            </a:r>
            <a:r>
              <a:rPr lang="pl-PL" sz="3000" i="1" dirty="0"/>
              <a:t>Liczba złożonych wniosków: </a:t>
            </a:r>
            <a:r>
              <a:rPr lang="pl-PL" sz="3000" b="1" i="1" dirty="0"/>
              <a:t>1 szt. </a:t>
            </a:r>
            <a:r>
              <a:rPr lang="pl-PL" sz="2000" i="1" dirty="0"/>
              <a:t>(Limit dostępnych środków na 1 wniosek)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i="1" dirty="0"/>
              <a:t>Liczba wniosków wybranych przez Radę Decyzyjną do wsparcia: </a:t>
            </a:r>
            <a:r>
              <a:rPr lang="pl-PL" sz="3000" b="1" i="1" dirty="0"/>
              <a:t>1 szt.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i="1" dirty="0"/>
              <a:t>Liczba podpisanych umów z beneficjentami: </a:t>
            </a:r>
            <a:r>
              <a:rPr lang="pl-PL" sz="3000" b="1" i="1" dirty="0"/>
              <a:t>1 szt.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i="1" dirty="0"/>
              <a:t> Liczba realizowanych zadań : 0 szt.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000" i="1" dirty="0">
              <a:solidFill>
                <a:srgbClr val="FF0000"/>
              </a:solidFill>
            </a:endParaRPr>
          </a:p>
          <a:p>
            <a:r>
              <a:rPr lang="pl-PL" sz="3000" i="1" dirty="0"/>
              <a:t> </a:t>
            </a:r>
            <a:r>
              <a:rPr lang="pl-PL" sz="30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552808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C4460E49-2D8B-4B7E-BC32-26CF159F7386}"/>
              </a:ext>
            </a:extLst>
          </p:cNvPr>
          <p:cNvSpPr txBox="1">
            <a:spLocks/>
          </p:cNvSpPr>
          <p:nvPr/>
        </p:nvSpPr>
        <p:spPr>
          <a:xfrm>
            <a:off x="937518" y="1386830"/>
            <a:ext cx="10515600" cy="1912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7700" b="1" i="1" dirty="0">
                <a:solidFill>
                  <a:srgbClr val="0070C0"/>
                </a:solidFill>
                <a:ea typeface="+mn-ea"/>
                <a:cs typeface="+mn-cs"/>
              </a:rPr>
              <a:t>Jakość składanych wniosków</a:t>
            </a:r>
            <a:br>
              <a:rPr lang="pl-PL" sz="3600" b="1" i="1" dirty="0">
                <a:solidFill>
                  <a:srgbClr val="0070C0"/>
                </a:solidFill>
                <a:latin typeface="AR ESSENCE" panose="02000000000000000000" pitchFamily="2" charset="0"/>
              </a:rPr>
            </a:br>
            <a:endParaRPr lang="pl-PL" sz="3600" b="1" i="1" dirty="0">
              <a:solidFill>
                <a:srgbClr val="0070C0"/>
              </a:solidFill>
              <a:latin typeface="AR ESSENCE" panose="02000000000000000000" pitchFamily="2" charset="0"/>
            </a:endParaRPr>
          </a:p>
          <a:p>
            <a:pPr algn="ctr"/>
            <a:br>
              <a:rPr lang="pl-PL" sz="2800" b="1" i="1" dirty="0"/>
            </a:br>
            <a:br>
              <a:rPr lang="pl-PL" sz="2800" dirty="0"/>
            </a:br>
            <a:endParaRPr lang="pl-PL" sz="2800" dirty="0"/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DE169F77-8D93-4680-A072-0D2F06C5D350}"/>
              </a:ext>
            </a:extLst>
          </p:cNvPr>
          <p:cNvSpPr txBox="1">
            <a:spLocks/>
          </p:cNvSpPr>
          <p:nvPr/>
        </p:nvSpPr>
        <p:spPr>
          <a:xfrm>
            <a:off x="937518" y="2669058"/>
            <a:ext cx="10515600" cy="2802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l-PL" sz="2800" b="1" i="1" dirty="0"/>
          </a:p>
          <a:p>
            <a:pPr algn="ctr"/>
            <a:r>
              <a:rPr lang="pl-PL" sz="4700" b="1" i="1" dirty="0">
                <a:solidFill>
                  <a:srgbClr val="0070C0"/>
                </a:solidFill>
                <a:ea typeface="+mn-ea"/>
                <a:cs typeface="+mn-cs"/>
              </a:rPr>
              <a:t>Ogłoszone i przeprowadzone Nabory</a:t>
            </a:r>
          </a:p>
          <a:p>
            <a:pPr algn="ctr"/>
            <a:endParaRPr lang="pl-PL" sz="4700" b="1" i="1" dirty="0">
              <a:solidFill>
                <a:srgbClr val="0070C0"/>
              </a:solidFill>
              <a:ea typeface="+mn-ea"/>
              <a:cs typeface="+mn-cs"/>
            </a:endParaRPr>
          </a:p>
          <a:p>
            <a:pPr algn="ctr"/>
            <a:r>
              <a:rPr lang="pl-PL" sz="6400" b="1" i="1" dirty="0">
                <a:ea typeface="+mn-ea"/>
                <a:cs typeface="+mn-cs"/>
              </a:rPr>
              <a:t>Projekty Grantowe</a:t>
            </a:r>
            <a:br>
              <a:rPr lang="pl-PL" sz="4700" b="1" i="1" dirty="0">
                <a:solidFill>
                  <a:srgbClr val="0070C0"/>
                </a:solidFill>
                <a:ea typeface="+mn-ea"/>
                <a:cs typeface="+mn-cs"/>
              </a:rPr>
            </a:br>
            <a:br>
              <a:rPr lang="pl-PL" sz="2800" dirty="0"/>
            </a:b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7340590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26169"/>
          </a:xfrm>
        </p:spPr>
        <p:txBody>
          <a:bodyPr>
            <a:normAutofit/>
          </a:bodyPr>
          <a:lstStyle/>
          <a:p>
            <a:pPr algn="ctr"/>
            <a:br>
              <a:rPr lang="pl-PL" sz="2800" dirty="0"/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78915" y="517358"/>
            <a:ext cx="11428386" cy="582328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pl-PL" sz="3000" b="1" i="1" dirty="0"/>
          </a:p>
          <a:p>
            <a:pPr marL="0" indent="0" algn="ctr">
              <a:buNone/>
            </a:pPr>
            <a:r>
              <a:rPr lang="pl-PL" sz="3300" b="1" i="1" dirty="0"/>
              <a:t>  </a:t>
            </a:r>
            <a:r>
              <a:rPr lang="pl-PL" sz="3300" i="1" dirty="0"/>
              <a:t>Termin naborów: </a:t>
            </a:r>
            <a:r>
              <a:rPr lang="pl-PL" sz="3400" i="1" dirty="0"/>
              <a:t>od dnia 24 maja 2021 r. do dnia 14 czerwca 2021 r.</a:t>
            </a:r>
          </a:p>
          <a:p>
            <a:pPr marL="0" indent="0" algn="ctr">
              <a:buNone/>
            </a:pPr>
            <a:r>
              <a:rPr lang="pl-PL" sz="3300" i="1" dirty="0"/>
              <a:t>nabór nr 1/2021/G   </a:t>
            </a:r>
          </a:p>
          <a:p>
            <a:pPr marL="0" indent="0">
              <a:buNone/>
            </a:pPr>
            <a:endParaRPr lang="pl-PL" sz="3000" i="1" dirty="0"/>
          </a:p>
          <a:p>
            <a:pPr marL="0" indent="0" algn="ctr">
              <a:buNone/>
            </a:pPr>
            <a:r>
              <a:rPr lang="pl-PL" sz="3000" b="1" i="1" dirty="0">
                <a:solidFill>
                  <a:srgbClr val="00B0F0"/>
                </a:solidFill>
              </a:rPr>
              <a:t> </a:t>
            </a:r>
            <a:r>
              <a:rPr lang="pl-PL" sz="3200" b="1" i="1" dirty="0">
                <a:solidFill>
                  <a:srgbClr val="00B0F0"/>
                </a:solidFill>
              </a:rPr>
              <a:t>Rozwój obiektów pełniących funkcje społeczno – kulturalne </a:t>
            </a:r>
          </a:p>
          <a:p>
            <a:pPr marL="0" indent="0" algn="ctr">
              <a:buNone/>
            </a:pPr>
            <a:endParaRPr lang="pl-PL" sz="3200" b="1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pl-PL" sz="3000" i="1" dirty="0"/>
              <a:t>Zakres tematyczny: Rozwój ogólnodostępnej i niekomercyjnej infrastruktury technicznej lub rekreacyjnej lub kulturalnej</a:t>
            </a:r>
          </a:p>
          <a:p>
            <a:endParaRPr lang="pl-PL" sz="3000" i="1" dirty="0"/>
          </a:p>
          <a:p>
            <a:r>
              <a:rPr lang="pl-PL" sz="3900" i="1" dirty="0"/>
              <a:t>Liczba złożonych wniosków:</a:t>
            </a:r>
            <a:r>
              <a:rPr lang="pl-PL" sz="3900" b="1" i="1" dirty="0"/>
              <a:t> 6 szt.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900" i="1" dirty="0"/>
              <a:t>Liczba wniosków wybranych przez Radę Decyzyjną do wsparcia: </a:t>
            </a:r>
            <a:r>
              <a:rPr lang="pl-PL" sz="3900" b="1" i="1" dirty="0"/>
              <a:t>6 szt.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900" i="1" dirty="0"/>
              <a:t>Liczba podpisanych umów z beneficjentami: </a:t>
            </a:r>
            <a:r>
              <a:rPr lang="pl-PL" sz="3900" b="1" i="1" dirty="0"/>
              <a:t>6 szt.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900" i="1" dirty="0"/>
              <a:t> Liczba realizowanych zadań : 0 szt. </a:t>
            </a:r>
          </a:p>
          <a:p>
            <a:pPr marL="0" indent="0">
              <a:buNone/>
            </a:pPr>
            <a:r>
              <a:rPr lang="pl-PL" sz="3000" dirty="0"/>
              <a:t> </a:t>
            </a:r>
          </a:p>
          <a:p>
            <a:pPr marL="0" indent="0"/>
            <a:endParaRPr lang="pl-PL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5103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60640" y="0"/>
            <a:ext cx="11662891" cy="691662"/>
          </a:xfrm>
        </p:spPr>
        <p:txBody>
          <a:bodyPr>
            <a:noAutofit/>
          </a:bodyPr>
          <a:lstStyle/>
          <a:p>
            <a:br>
              <a:rPr lang="pl-PL" sz="2800" b="1" i="1" dirty="0">
                <a:solidFill>
                  <a:srgbClr val="0070C0"/>
                </a:solidFill>
                <a:latin typeface="AR CENA"/>
              </a:rPr>
            </a:br>
            <a:br>
              <a:rPr lang="pl-PL" sz="2800" b="1" i="1" dirty="0">
                <a:solidFill>
                  <a:srgbClr val="0070C0"/>
                </a:solidFill>
                <a:latin typeface="AR CENA"/>
              </a:rPr>
            </a:br>
            <a:br>
              <a:rPr lang="pl-PL" sz="2800" b="1" i="1" dirty="0">
                <a:solidFill>
                  <a:srgbClr val="0070C0"/>
                </a:solidFill>
                <a:latin typeface="AR CENA"/>
              </a:rPr>
            </a:br>
            <a:br>
              <a:rPr lang="pl-PL" sz="2800" b="1" i="1" dirty="0">
                <a:solidFill>
                  <a:srgbClr val="0070C0"/>
                </a:solidFill>
                <a:latin typeface="AR CENA"/>
              </a:rPr>
            </a:br>
            <a:br>
              <a:rPr lang="pl-PL" sz="2800" b="1" i="1" dirty="0">
                <a:solidFill>
                  <a:srgbClr val="0070C0"/>
                </a:solidFill>
                <a:latin typeface="AR CENA"/>
              </a:rPr>
            </a:br>
            <a:br>
              <a:rPr lang="pl-PL" sz="2800" b="1" i="1" dirty="0">
                <a:solidFill>
                  <a:srgbClr val="0070C0"/>
                </a:solidFill>
                <a:latin typeface="AR CENA"/>
              </a:rPr>
            </a:br>
            <a:br>
              <a:rPr lang="pl-PL" sz="2800" b="1" i="1" dirty="0">
                <a:solidFill>
                  <a:srgbClr val="0070C0"/>
                </a:solidFill>
                <a:latin typeface="AR CENA"/>
              </a:rPr>
            </a:br>
            <a:r>
              <a:rPr lang="pl-PL" sz="2800" b="1" i="1" dirty="0">
                <a:solidFill>
                  <a:srgbClr val="0070C0"/>
                </a:solidFill>
                <a:latin typeface="AR CENA"/>
              </a:rPr>
              <a:t>Jakość składanych wniosków w ramach Rozwoju Przedsiębiorczości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847095"/>
              </p:ext>
            </p:extLst>
          </p:nvPr>
        </p:nvGraphicFramePr>
        <p:xfrm>
          <a:off x="381055" y="876674"/>
          <a:ext cx="11222060" cy="2744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3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6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13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09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Nazwa i nr konkursu</a:t>
                      </a:r>
                    </a:p>
                    <a:p>
                      <a:pPr algn="ctr"/>
                      <a:endParaRPr lang="pl-PL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Liczba złożonych wniosków /podpisanych umów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  <a:p>
                      <a:pPr algn="ctr"/>
                      <a:r>
                        <a:rPr lang="pl-PL" sz="1400" dirty="0"/>
                        <a:t>Uwagi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952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Podejmowanie działalności gospodarczej 1/2021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  <a:p>
                      <a:pPr algn="ctr"/>
                      <a:r>
                        <a:rPr lang="pl-PL" sz="1600" dirty="0"/>
                        <a:t>10/6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solidFill>
                            <a:srgbClr val="FF0000"/>
                          </a:solidFill>
                        </a:rPr>
                        <a:t>Limit na 7 wniosków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b="0" dirty="0">
                          <a:solidFill>
                            <a:schemeClr val="tx1"/>
                          </a:solidFill>
                        </a:rPr>
                        <a:t>2 Beneficjentów poza limitem, jeden nie uzyskał minimum punktowego.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(Z różnic kursowych okazało się, że wszystkie 9 wniosków uzyska dofinansowanie, jednak z informacji od beneficjentów dwie osoby się wycofają)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7185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Rozwijanie działalności gospodarczej  2/2021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9/2</a:t>
                      </a:r>
                    </a:p>
                    <a:p>
                      <a:pPr algn="ctr"/>
                      <a:r>
                        <a:rPr lang="pl-PL" sz="1600" dirty="0">
                          <a:solidFill>
                            <a:srgbClr val="FF0000"/>
                          </a:solidFill>
                        </a:rPr>
                        <a:t>Limit na 4 wniosków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pl-PL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Wnioski, wybrane do dofinansowania przez Radę mieszczące się w limicie odpadły – 2 beneficjentów nie złożyło poprawek, 1  zmarł, 1 odpadł. W ich miejsce weszły wnioski spoza limitu. Z różnic kursowych okazało się, że wszystkie 5 wniosków spoza limitu uzyska dofinansowanie.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7328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7086"/>
          </a:xfrm>
        </p:spPr>
        <p:txBody>
          <a:bodyPr>
            <a:normAutofit fontScale="90000"/>
          </a:bodyPr>
          <a:lstStyle/>
          <a:p>
            <a:pPr algn="ctr"/>
            <a:br>
              <a:rPr lang="pl-PL" dirty="0"/>
            </a:br>
            <a:r>
              <a:rPr lang="pl-PL" b="1" i="1" dirty="0">
                <a:solidFill>
                  <a:srgbClr val="0070C0"/>
                </a:solidFill>
                <a:latin typeface="AR CENA" panose="02000000000000000000" pitchFamily="2" charset="0"/>
              </a:rPr>
              <a:t>Wprowadzenie</a:t>
            </a:r>
            <a:br>
              <a:rPr lang="pl-PL" b="1" i="1" dirty="0"/>
            </a:b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3700" y="1165058"/>
            <a:ext cx="11341100" cy="554655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sz="2600" i="1" dirty="0"/>
              <a:t>     Realizacja Lokalnej Strategii Rozwoju, zgodnie z teorią zarządzania powinna być na bieżąco monitorowana i okresowo poddawana ewaluacji. Ewaluacja w najszerszym ujęciu, to badanie społeczno-ekonomiczne systematycznie oceniające jakość i wartość programów publicznych, a takim programem jest w pewnym sensie LSR.</a:t>
            </a:r>
            <a:endParaRPr lang="pl-PL" sz="2600" b="1" dirty="0"/>
          </a:p>
          <a:p>
            <a:pPr marL="0" indent="0" algn="just">
              <a:buNone/>
            </a:pPr>
            <a:r>
              <a:rPr lang="pl-PL" sz="2600" b="1" i="1" dirty="0"/>
              <a:t>   </a:t>
            </a:r>
            <a:r>
              <a:rPr lang="pl-PL" sz="2600" i="1" dirty="0"/>
              <a:t>Warsztat refleksyjny stanowi element ewaluacji wewnętrznej on-</a:t>
            </a:r>
            <a:r>
              <a:rPr lang="pl-PL" sz="2600" i="1" dirty="0" err="1"/>
              <a:t>going</a:t>
            </a:r>
            <a:r>
              <a:rPr lang="pl-PL" sz="2600" i="1" dirty="0"/>
              <a:t>, cyklicznej corocznej. Zgodnie z wytycznymi nr 5/3/2017 Ministerstwa Rolnictwa </a:t>
            </a:r>
            <a:br>
              <a:rPr lang="pl-PL" sz="2600" i="1" dirty="0"/>
            </a:br>
            <a:r>
              <a:rPr lang="pl-PL" sz="2600" i="1" dirty="0"/>
              <a:t>i Rozwoju Wsi w zakresie wdrażania strategii rozwoju lokalnego kierowanego przez społeczność w ramach Programu Rozwoju Obszarów Wiejskich na lata 2014-2020  obowiązującymi od 1 stycznia 2018 roku. Do ostatniego dnia lutego  Lokalna Grupa Działania ma obowiązek składania Sprawozdania z realizacji LSR do Zarządu Województwa, wynikający z § 5 ust.1 pkt 23 lit. c umowy ramowej. Realizowany warsztat  refleksyjny pozwoli na uzyskanie informacji i wiedzy do wypełnienia 6 części rocznego sprawozdania z realizacji LSR. Składa on się z 10 podstawowych pytań oraz pytań uzupełniających, wnioski z ewaluacji będą podstawą do podejmowania ewentualnych decyzji o zmianie kierunku dalszych działań oraz będą stanowić wkład w ewaluację </a:t>
            </a:r>
            <a:br>
              <a:rPr lang="pl-PL" sz="2600" i="1" dirty="0"/>
            </a:br>
            <a:r>
              <a:rPr lang="pl-PL" sz="2600" i="1" dirty="0"/>
              <a:t>ex-post, która będzie przeprowadzona jednokrotnie w latach od 2020 do 2022 roku jako badanie zewnętrzne zlecone zewnętrznemu wykonawcy. </a:t>
            </a:r>
          </a:p>
          <a:p>
            <a:pPr marL="0" indent="0" algn="just">
              <a:buNone/>
            </a:pPr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33AC0FC5-FBBB-4BEF-84EE-EB4C1FAF0B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163743"/>
              </p:ext>
            </p:extLst>
          </p:nvPr>
        </p:nvGraphicFramePr>
        <p:xfrm>
          <a:off x="178350" y="630019"/>
          <a:ext cx="11835300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0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6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480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Nazwa i nr konkursu</a:t>
                      </a:r>
                    </a:p>
                    <a:p>
                      <a:pPr algn="ctr"/>
                      <a:endParaRPr lang="pl-PL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Liczba złożonych wniosków /podpisanych umów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  <a:p>
                      <a:pPr algn="ctr"/>
                      <a:r>
                        <a:rPr lang="pl-PL" sz="1400" dirty="0"/>
                        <a:t>Uwagi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0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/>
                        <a:t>Zachowanie dziedzictwa lokalnego 3/2021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  <a:p>
                      <a:pPr algn="ctr"/>
                      <a:r>
                        <a:rPr lang="pl-PL" sz="1600" dirty="0"/>
                        <a:t>2/2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500" b="0" dirty="0">
                          <a:solidFill>
                            <a:schemeClr val="tx1"/>
                          </a:solidFill>
                        </a:rPr>
                        <a:t>Wnioski w trakcie realizacji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141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0" dirty="0"/>
                        <a:t>Rozwój ogólnodostępnej i niekomercyjnej infrastruktury      technicznej lub rekreacyjnej lub kulturalnej 4/2021</a:t>
                      </a:r>
                    </a:p>
                    <a:p>
                      <a:pPr algn="ctr"/>
                      <a:endParaRPr lang="pl-PL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/>
                    </a:p>
                    <a:p>
                      <a:pPr algn="ctr"/>
                      <a:r>
                        <a:rPr lang="pl-PL" sz="1600" dirty="0"/>
                        <a:t>1/1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b="0" dirty="0">
                          <a:solidFill>
                            <a:schemeClr val="tx1"/>
                          </a:solidFill>
                        </a:rPr>
                        <a:t>Wnioski w trakcie realizacji</a:t>
                      </a:r>
                    </a:p>
                    <a:p>
                      <a:pPr algn="ctr"/>
                      <a:endParaRPr lang="pl-PL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ytuł 3">
            <a:extLst>
              <a:ext uri="{FF2B5EF4-FFF2-40B4-BE49-F238E27FC236}">
                <a16:creationId xmlns:a16="http://schemas.microsoft.com/office/drawing/2014/main" id="{A91929AC-8C2B-4B47-9DF4-3ED1E1416F5A}"/>
              </a:ext>
            </a:extLst>
          </p:cNvPr>
          <p:cNvSpPr txBox="1">
            <a:spLocks/>
          </p:cNvSpPr>
          <p:nvPr/>
        </p:nvSpPr>
        <p:spPr>
          <a:xfrm>
            <a:off x="285084" y="930737"/>
            <a:ext cx="11457708" cy="69166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pl-PL" sz="2800" b="1" i="1" dirty="0">
                <a:solidFill>
                  <a:srgbClr val="0070C0"/>
                </a:solidFill>
                <a:latin typeface="AR CENA"/>
              </a:rPr>
            </a:br>
            <a:br>
              <a:rPr lang="pl-PL" sz="2800" b="1" i="1" dirty="0">
                <a:solidFill>
                  <a:srgbClr val="0070C0"/>
                </a:solidFill>
                <a:latin typeface="AR CENA"/>
              </a:rPr>
            </a:br>
            <a:br>
              <a:rPr lang="pl-PL" sz="2800" b="1" i="1" dirty="0">
                <a:solidFill>
                  <a:srgbClr val="0070C0"/>
                </a:solidFill>
                <a:latin typeface="AR CENA"/>
              </a:rPr>
            </a:br>
            <a:br>
              <a:rPr lang="pl-PL" sz="2800" b="1" i="1" dirty="0">
                <a:solidFill>
                  <a:srgbClr val="0070C0"/>
                </a:solidFill>
                <a:latin typeface="AR CENA"/>
              </a:rPr>
            </a:br>
            <a:br>
              <a:rPr lang="pl-PL" sz="2800" b="1" i="1" dirty="0">
                <a:solidFill>
                  <a:srgbClr val="0070C0"/>
                </a:solidFill>
                <a:latin typeface="AR CENA"/>
              </a:rPr>
            </a:br>
            <a:br>
              <a:rPr lang="pl-PL" sz="2800" b="1" i="1" dirty="0">
                <a:solidFill>
                  <a:srgbClr val="0070C0"/>
                </a:solidFill>
                <a:latin typeface="AR CENA"/>
              </a:rPr>
            </a:br>
            <a:endParaRPr lang="pl-PL" sz="2800" b="1" i="1" dirty="0">
              <a:solidFill>
                <a:srgbClr val="0070C0"/>
              </a:solidFill>
              <a:latin typeface="AR CENA"/>
            </a:endParaRP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E3DB8582-444B-422A-84AA-BAE2DEF2DC79}"/>
              </a:ext>
            </a:extLst>
          </p:cNvPr>
          <p:cNvSpPr/>
          <p:nvPr/>
        </p:nvSpPr>
        <p:spPr>
          <a:xfrm>
            <a:off x="-195309" y="-85779"/>
            <a:ext cx="124908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br>
              <a:rPr lang="pl-PL" sz="800" b="1" i="1" dirty="0">
                <a:solidFill>
                  <a:srgbClr val="0070C0"/>
                </a:solidFill>
                <a:latin typeface="AR CENA"/>
              </a:rPr>
            </a:br>
            <a:r>
              <a:rPr lang="pl-PL" sz="2800" b="1" i="1" dirty="0">
                <a:solidFill>
                  <a:srgbClr val="0070C0"/>
                </a:solidFill>
                <a:latin typeface="AR CENA"/>
              </a:rPr>
              <a:t>Jakość składanych wniosków w ramach Naborów Konkursowych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937369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33AC0FC5-FBBB-4BEF-84EE-EB4C1FAF0B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903043"/>
              </p:ext>
            </p:extLst>
          </p:nvPr>
        </p:nvGraphicFramePr>
        <p:xfrm>
          <a:off x="374341" y="1149415"/>
          <a:ext cx="11443317" cy="5487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7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2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304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20416"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  <a:p>
                      <a:pPr algn="ctr"/>
                      <a:r>
                        <a:rPr lang="pl-PL" sz="1400" dirty="0"/>
                        <a:t>Nazwa i nr konkursu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Liczba złożonych wniosków /podpisanych / realizowanych umów </a:t>
                      </a:r>
                    </a:p>
                    <a:p>
                      <a:pPr algn="ctr"/>
                      <a:endParaRPr lang="pl-PL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  <a:p>
                      <a:pPr algn="ctr"/>
                      <a:r>
                        <a:rPr lang="pl-PL" sz="1400" dirty="0"/>
                        <a:t>Uwagi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 sz="1600" b="1" i="0" dirty="0"/>
                        <a:t>Rozwój ogólnodostępnej i niekomercyjnej infrastruktury technicznej lub rekreacyjnej lub kulturalnej   1/2019/G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4/4/4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5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dirty="0">
                          <a:solidFill>
                            <a:schemeClr val="tx1"/>
                          </a:solidFill>
                        </a:rPr>
                        <a:t>Podpisane 4 umowy w 2020 roku, 4 rozliczone projekty, aktualnie złożony wniosek o </a:t>
                      </a:r>
                      <a:r>
                        <a:rPr lang="pl-PL" sz="1500" u="none" strike="noStrike" dirty="0">
                          <a:solidFill>
                            <a:schemeClr val="tx1"/>
                          </a:solidFill>
                        </a:rPr>
                        <a:t>płatność i tym samym rozliczenie grantu.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5975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Podniesienie świadomości prozdrowotnej i prosportowej mieszkańców LGD                   2/2019/G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5/5/5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</a:rPr>
                        <a:t>Podpisanych 5 umów w 2020 roku i 2021 roku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dirty="0">
                          <a:solidFill>
                            <a:srgbClr val="FF0000"/>
                          </a:solidFill>
                        </a:rPr>
                        <a:t>Nabór był powtarzany po unieważnieniu w 2019 roku</a:t>
                      </a:r>
                      <a:r>
                        <a:rPr lang="pl-PL" sz="1600" b="0" dirty="0">
                          <a:solidFill>
                            <a:schemeClr val="tx1"/>
                          </a:solidFill>
                        </a:rPr>
                        <a:t>, w związku z wycofaniem się grantobiorców.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0" dirty="0">
                          <a:latin typeface="+mn-lt"/>
                        </a:rPr>
                        <a:t>Inicjatywy podnoszące świadomość ekologiczną mieszkańców obszaru LGD 3/2019/G </a:t>
                      </a:r>
                      <a:endParaRPr lang="pl-PL" sz="1600" b="1" i="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5/5/5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</a:rPr>
                        <a:t>Podpisanych 5 umów w 2020 roku i 2021 roku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dirty="0">
                          <a:solidFill>
                            <a:srgbClr val="FF0000"/>
                          </a:solidFill>
                        </a:rPr>
                        <a:t>Nabór był powtarzany po unieważnieniu w 2019 roku</a:t>
                      </a:r>
                      <a:r>
                        <a:rPr lang="pl-PL" sz="1600" b="0" dirty="0">
                          <a:solidFill>
                            <a:schemeClr val="tx1"/>
                          </a:solidFill>
                        </a:rPr>
                        <a:t>, w związku z wycofaniem się grantobiorców.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Inicjatywy o charakterze rekreacyjno - sportowym</a:t>
                      </a:r>
                    </a:p>
                    <a:p>
                      <a:pPr algn="ctr"/>
                      <a:r>
                        <a:rPr lang="pl-PL" sz="1600" b="1" dirty="0"/>
                        <a:t>1/2020/G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rgbClr val="FF0000"/>
                          </a:solidFill>
                        </a:rPr>
                        <a:t>12/4/4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Wniosek po poprawkach w trakcie weryfikacji w UM, Wniosek złożony pierwotnie na 12 szt., </a:t>
                      </a:r>
                      <a:r>
                        <a:rPr lang="pl-PL" sz="16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wycofany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 złożony na 11 szt., po Uwagach UM zmniejszony jeszcze o 7 grantów do 4 szt. UM uznał te 7 szt. za niezgodne z celami. Wprowadzono zmiany w LSR, część wskaźników przesunięto, część pozostawiono uwzględniając wyniki przeprowadzonej analizy.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8134710"/>
                  </a:ext>
                </a:extLst>
              </a:tr>
            </a:tbl>
          </a:graphicData>
        </a:graphic>
      </p:graphicFrame>
      <p:sp>
        <p:nvSpPr>
          <p:cNvPr id="3" name="Prostokąt 2">
            <a:extLst>
              <a:ext uri="{FF2B5EF4-FFF2-40B4-BE49-F238E27FC236}">
                <a16:creationId xmlns:a16="http://schemas.microsoft.com/office/drawing/2014/main" id="{AFC93B7D-1C57-49C0-A384-2C9064394515}"/>
              </a:ext>
            </a:extLst>
          </p:cNvPr>
          <p:cNvSpPr/>
          <p:nvPr/>
        </p:nvSpPr>
        <p:spPr>
          <a:xfrm>
            <a:off x="-62149" y="0"/>
            <a:ext cx="1198485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br>
              <a:rPr lang="pl-PL" sz="2800" b="1" i="1" dirty="0">
                <a:solidFill>
                  <a:srgbClr val="0070C0"/>
                </a:solidFill>
                <a:latin typeface="AR CENA"/>
              </a:rPr>
            </a:br>
            <a:r>
              <a:rPr lang="pl-PL" sz="2800" b="1" i="1" dirty="0">
                <a:solidFill>
                  <a:srgbClr val="0070C0"/>
                </a:solidFill>
                <a:latin typeface="AR CENA"/>
              </a:rPr>
              <a:t>Jakość składanych wniosków w ramach Naborów Grantowych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4645033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33AC0FC5-FBBB-4BEF-84EE-EB4C1FAF0B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27816"/>
              </p:ext>
            </p:extLst>
          </p:nvPr>
        </p:nvGraphicFramePr>
        <p:xfrm>
          <a:off x="374341" y="1149415"/>
          <a:ext cx="11443317" cy="1748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52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8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291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64736"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  <a:p>
                      <a:pPr algn="ctr"/>
                      <a:r>
                        <a:rPr lang="pl-PL" sz="1400" dirty="0"/>
                        <a:t>Nazwa i nr konkursu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Liczba złożonych wniosków /podpisanych umów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  <a:p>
                      <a:pPr algn="ctr"/>
                      <a:r>
                        <a:rPr lang="pl-PL" sz="1400" dirty="0"/>
                        <a:t>Uwagi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7415">
                <a:tc>
                  <a:txBody>
                    <a:bodyPr/>
                    <a:lstStyle/>
                    <a:p>
                      <a:pPr algn="ctr" fontAlgn="base"/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Rozwój obiektów pełniących funkcje społeczno - kulturalne</a:t>
                      </a:r>
                    </a:p>
                    <a:p>
                      <a:pPr algn="ctr"/>
                      <a:r>
                        <a:rPr lang="pl-PL" sz="1600" b="1" i="0" dirty="0">
                          <a:solidFill>
                            <a:srgbClr val="FF0000"/>
                          </a:solidFill>
                        </a:rPr>
                        <a:t>1/2021/G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6/6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i="0" dirty="0">
                          <a:solidFill>
                            <a:schemeClr val="tx1"/>
                          </a:solidFill>
                          <a:latin typeface="+mn-lt"/>
                        </a:rPr>
                        <a:t>Granty w trakcie realizacji. Termin zakończenia projektów 30.10.2022r.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Prostokąt 2">
            <a:extLst>
              <a:ext uri="{FF2B5EF4-FFF2-40B4-BE49-F238E27FC236}">
                <a16:creationId xmlns:a16="http://schemas.microsoft.com/office/drawing/2014/main" id="{AFC93B7D-1C57-49C0-A384-2C9064394515}"/>
              </a:ext>
            </a:extLst>
          </p:cNvPr>
          <p:cNvSpPr/>
          <p:nvPr/>
        </p:nvSpPr>
        <p:spPr>
          <a:xfrm>
            <a:off x="-62149" y="0"/>
            <a:ext cx="1198485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br>
              <a:rPr lang="pl-PL" sz="2800" b="1" i="1" dirty="0">
                <a:solidFill>
                  <a:srgbClr val="0070C0"/>
                </a:solidFill>
                <a:latin typeface="AR CENA"/>
              </a:rPr>
            </a:br>
            <a:r>
              <a:rPr lang="pl-PL" sz="2800" b="1" i="1" dirty="0">
                <a:solidFill>
                  <a:srgbClr val="0070C0"/>
                </a:solidFill>
                <a:latin typeface="AR CENA"/>
              </a:rPr>
              <a:t>Jakość składanych wniosków w ramach Naborów Grantowych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5587884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885106"/>
              </p:ext>
            </p:extLst>
          </p:nvPr>
        </p:nvGraphicFramePr>
        <p:xfrm>
          <a:off x="182880" y="1828800"/>
          <a:ext cx="11815155" cy="4372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3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77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08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95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7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46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05672">
                <a:tc>
                  <a:txBody>
                    <a:bodyPr/>
                    <a:lstStyle/>
                    <a:p>
                      <a:pPr algn="ctr"/>
                      <a:endParaRPr lang="pl-PL" sz="1400" dirty="0"/>
                    </a:p>
                    <a:p>
                      <a:pPr algn="ctr"/>
                      <a:r>
                        <a:rPr lang="pl-PL" sz="1400" dirty="0"/>
                        <a:t>Nazwa Gminy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Liczba złożonych wniosków /podpisanych umów na Podejmowanie Działalności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Liczna złożonych wniosków/podpisanych umów  na Rozwój Działalności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Liczba złożonych wniosków/podpisanych umów na </a:t>
                      </a:r>
                      <a:r>
                        <a:rPr lang="pl-PL" sz="1400" baseline="0" dirty="0"/>
                        <a:t> ,,Konkursy’’</a:t>
                      </a:r>
                    </a:p>
                    <a:p>
                      <a:pPr algn="ctr"/>
                      <a:r>
                        <a:rPr lang="pl-PL" sz="1400" dirty="0"/>
                        <a:t>Zachowanie dziedzictwa lokalnego i Infrastruktura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Liczba złożonych      wniosków /podpisanych umów o powierzenie </a:t>
                      </a:r>
                      <a:r>
                        <a:rPr lang="pl-PL" sz="1400" dirty="0">
                          <a:solidFill>
                            <a:schemeClr val="bg1"/>
                          </a:solidFill>
                        </a:rPr>
                        <a:t>Grantu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Suma złożonych</a:t>
                      </a:r>
                      <a:r>
                        <a:rPr lang="pl-PL" sz="1400" baseline="0" dirty="0"/>
                        <a:t> wniosków/podpisanych umów  </a:t>
                      </a:r>
                      <a:endParaRPr lang="pl-PL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BIELAWY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0/0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1/0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0/0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>
                          <a:solidFill>
                            <a:schemeClr val="tx1"/>
                          </a:solidFill>
                        </a:rPr>
                        <a:t>1/1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2/1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CHĄŚNO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4/3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1/0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1/1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>
                          <a:solidFill>
                            <a:schemeClr val="tx1"/>
                          </a:solidFill>
                        </a:rPr>
                        <a:t>1/1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7/5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DOMANIEWICE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1/1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0/0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0/0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>
                          <a:solidFill>
                            <a:schemeClr val="tx1"/>
                          </a:solidFill>
                        </a:rPr>
                        <a:t>1/1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2/2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KIERNOZIA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0/0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0/0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0/0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>
                          <a:solidFill>
                            <a:schemeClr val="tx1"/>
                          </a:solidFill>
                        </a:rPr>
                        <a:t>1/1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1/1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KOCIERZEW</a:t>
                      </a:r>
                      <a:r>
                        <a:rPr lang="pl-PL" sz="1600" b="1" baseline="0" dirty="0"/>
                        <a:t> PŁD.</a:t>
                      </a:r>
                      <a:endParaRPr lang="pl-PL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0/0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1/0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0/0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>
                          <a:solidFill>
                            <a:schemeClr val="tx1"/>
                          </a:solidFill>
                        </a:rPr>
                        <a:t>1/1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2/1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ŁOWICZ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1/1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1/1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1/1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>
                          <a:solidFill>
                            <a:schemeClr val="tx1"/>
                          </a:solidFill>
                        </a:rPr>
                        <a:t>0/0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3/3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NIEBORÓW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3/1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3/0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1/1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>
                          <a:solidFill>
                            <a:schemeClr val="tx1"/>
                          </a:solidFill>
                        </a:rPr>
                        <a:t>0/0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7/2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ZDUNY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0/0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2/1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0/0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>
                          <a:solidFill>
                            <a:schemeClr val="tx1"/>
                          </a:solidFill>
                        </a:rPr>
                        <a:t>1/1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3/2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Tytuł 3">
            <a:extLst>
              <a:ext uri="{FF2B5EF4-FFF2-40B4-BE49-F238E27FC236}">
                <a16:creationId xmlns:a16="http://schemas.microsoft.com/office/drawing/2014/main" id="{01E35540-93FD-4B61-A77A-868C01B979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1603" y="940262"/>
            <a:ext cx="11457708" cy="691662"/>
          </a:xfrm>
        </p:spPr>
        <p:txBody>
          <a:bodyPr>
            <a:noAutofit/>
          </a:bodyPr>
          <a:lstStyle/>
          <a:p>
            <a:br>
              <a:rPr lang="pl-PL" sz="2800" b="1" i="1" dirty="0">
                <a:solidFill>
                  <a:srgbClr val="0070C0"/>
                </a:solidFill>
                <a:latin typeface="AR CENA"/>
              </a:rPr>
            </a:br>
            <a:br>
              <a:rPr lang="pl-PL" sz="2800" b="1" i="1" dirty="0">
                <a:solidFill>
                  <a:srgbClr val="0070C0"/>
                </a:solidFill>
                <a:latin typeface="AR CENA"/>
              </a:rPr>
            </a:br>
            <a:br>
              <a:rPr lang="pl-PL" sz="2800" b="1" i="1" dirty="0">
                <a:solidFill>
                  <a:srgbClr val="0070C0"/>
                </a:solidFill>
                <a:latin typeface="AR CENA"/>
              </a:rPr>
            </a:br>
            <a:br>
              <a:rPr lang="pl-PL" sz="2800" b="1" i="1" dirty="0">
                <a:solidFill>
                  <a:srgbClr val="0070C0"/>
                </a:solidFill>
                <a:latin typeface="AR CENA"/>
              </a:rPr>
            </a:br>
            <a:br>
              <a:rPr lang="pl-PL" sz="2800" b="1" i="1" dirty="0">
                <a:solidFill>
                  <a:srgbClr val="0070C0"/>
                </a:solidFill>
                <a:latin typeface="AR CENA"/>
              </a:rPr>
            </a:br>
            <a:br>
              <a:rPr lang="pl-PL" sz="2800" b="1" i="1" dirty="0">
                <a:solidFill>
                  <a:srgbClr val="0070C0"/>
                </a:solidFill>
                <a:latin typeface="AR CENA"/>
              </a:rPr>
            </a:br>
            <a:br>
              <a:rPr lang="pl-PL" sz="2800" b="1" i="1" dirty="0">
                <a:solidFill>
                  <a:srgbClr val="0070C0"/>
                </a:solidFill>
                <a:latin typeface="AR CENA"/>
              </a:rPr>
            </a:br>
            <a:r>
              <a:rPr lang="pl-PL" sz="2800" b="1" i="1" dirty="0">
                <a:solidFill>
                  <a:srgbClr val="0070C0"/>
                </a:solidFill>
                <a:latin typeface="AR CENA"/>
              </a:rPr>
              <a:t>Liczba złożonych wniosków w ramach naborów 2019 w podziale na Gminy wchodzące w skład LGD </a:t>
            </a:r>
            <a:br>
              <a:rPr lang="pl-PL" sz="2800" b="1" i="1" dirty="0">
                <a:solidFill>
                  <a:srgbClr val="0070C0"/>
                </a:solidFill>
                <a:latin typeface="AR CENA"/>
              </a:rPr>
            </a:br>
            <a:r>
              <a:rPr lang="pl-PL" sz="2800" b="1" i="1" dirty="0">
                <a:solidFill>
                  <a:srgbClr val="0070C0"/>
                </a:solidFill>
                <a:latin typeface="AR CENA"/>
              </a:rPr>
              <a:t>„Ziemia Łowicka”</a:t>
            </a:r>
          </a:p>
        </p:txBody>
      </p:sp>
    </p:spTree>
    <p:extLst>
      <p:ext uri="{BB962C8B-B14F-4D97-AF65-F5344CB8AC3E}">
        <p14:creationId xmlns:p14="http://schemas.microsoft.com/office/powerpoint/2010/main" val="39605726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>
            <a:extLst>
              <a:ext uri="{FF2B5EF4-FFF2-40B4-BE49-F238E27FC236}">
                <a16:creationId xmlns:a16="http://schemas.microsoft.com/office/drawing/2014/main" id="{6B737A6C-3311-4EB7-AE01-29D58F1CD226}"/>
              </a:ext>
            </a:extLst>
          </p:cNvPr>
          <p:cNvSpPr txBox="1">
            <a:spLocks/>
          </p:cNvSpPr>
          <p:nvPr/>
        </p:nvSpPr>
        <p:spPr>
          <a:xfrm>
            <a:off x="378915" y="517358"/>
            <a:ext cx="11428386" cy="582328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l-PL" sz="3000" b="1" i="1" dirty="0"/>
          </a:p>
          <a:p>
            <a:pPr marL="0" indent="0">
              <a:buFont typeface="Arial" panose="020B0604020202020204" pitchFamily="34" charset="0"/>
              <a:buNone/>
            </a:pPr>
            <a:endParaRPr lang="pl-PL" sz="3000" i="1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l-PL" sz="3000" b="1" i="1" dirty="0">
                <a:solidFill>
                  <a:srgbClr val="00B0F0"/>
                </a:solidFill>
              </a:rPr>
              <a:t> </a:t>
            </a:r>
            <a:r>
              <a:rPr lang="pl-PL" sz="3000" dirty="0"/>
              <a:t> </a:t>
            </a:r>
          </a:p>
          <a:p>
            <a:pPr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związku ze zmianą Programu Rozwoju Obszarów Wiejskich na lata 2014- 2020 w ramach której planowane jest zwiększenie budżetu działania LEADER, Lokalna Grupa Działania „Ziemia Łowicka” może ubiegać się o zwiększenie środków na poddziałanie 19.2 Wsparcie na wdrażanie operacji w ramach strategii rozwoju lokalnego kierowanego przez społeczność. Zgodnie z pismem nr UM05-6933-UM0510002/15, RRIII.432.6.29.2015.KKu z dnia 19 kwietnia 2021 roku LGD „Ziemia Łowicka” we wspomnianym poddziałaniu może ubiegać się o zwiększenie budżetu LSR o kwotę </a:t>
            </a:r>
            <a:r>
              <a:rPr lang="pl-PL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381 000,00 Euro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 zastrzeżeniem, że co najmniej 35% planowanych środków zostanie przeznaczonych na rozwój działalności gospodarczej w zakresie podejmowania działalności gospodarczej. </a:t>
            </a:r>
          </a:p>
          <a:p>
            <a:pPr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związku z powyższym przeprowadzono analizę przeznaczenia dodatkowych środków na podstawie posiadanych materiałów z konsultacji społecznych, konsultacji telefonicznych, w biurze LGD oraz ankiet przeprowadzonych na organizowanych spotkaniach. </a:t>
            </a:r>
          </a:p>
          <a:p>
            <a:pPr marL="0" indent="0">
              <a:buNone/>
            </a:pPr>
            <a:endParaRPr lang="pl-PL" sz="3000" b="1" dirty="0">
              <a:solidFill>
                <a:srgbClr val="FF0000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5FEE5A4C-29D4-4438-BBF2-3505E4E42DF2}"/>
              </a:ext>
            </a:extLst>
          </p:cNvPr>
          <p:cNvSpPr txBox="1"/>
          <p:nvPr/>
        </p:nvSpPr>
        <p:spPr>
          <a:xfrm>
            <a:off x="3128058" y="517358"/>
            <a:ext cx="609407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DIAGNOZA/ANALIZA PRZEZNACZENIA DODATKOWYCH ŚRODKÓW NA WDRAŻANIE LSR W RAMACH PODDZIAŁANIA 19.2</a:t>
            </a:r>
            <a:endParaRPr lang="pl-PL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pl-PL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Łowicz, dnia 08.06.2021r.</a:t>
            </a:r>
          </a:p>
        </p:txBody>
      </p:sp>
    </p:spTree>
    <p:extLst>
      <p:ext uri="{BB962C8B-B14F-4D97-AF65-F5344CB8AC3E}">
        <p14:creationId xmlns:p14="http://schemas.microsoft.com/office/powerpoint/2010/main" val="28457024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7EC6FAB0-9448-4A52-B178-E5CD3BDE084A}"/>
              </a:ext>
            </a:extLst>
          </p:cNvPr>
          <p:cNvSpPr txBox="1"/>
          <p:nvPr/>
        </p:nvSpPr>
        <p:spPr>
          <a:xfrm>
            <a:off x="424405" y="1035204"/>
            <a:ext cx="1134319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wyniku przeprowadzonych konsultacji z beneficjentami naborów oraz </a:t>
            </a:r>
            <a:b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mając na uwadze fakt: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odrzucenia 7 wniosków o powierzenie grantu złożonych w naborze 1/2020/G Inicjatywy o charakterze rekreacyjno – sportowym – przedsięwzięcie 1.2.2.,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uzasadnienie odrzucenia wniosków przez Urząd Marszałkowski w Łodzi, które wyraźnie wskazywało, że zakres operacji złożonych grantów nie jest związany z przedsięwzięciem 1.2.2. i sugestia, że wspomniane projekty wpisują się w przedsięwzięcie 1.1.1 oraz przedsięwzięcie 1.1.2. 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wyniki przeprowadzonych konsultacji społecznych – załącznik do analizy kopie ankiet oraz zestawienie wyników ankiet,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liczne telefony oraz pytania potencjalnych beneficjentów dotyczące możliwości uzyskania dofinansowania zarówno na działania związane z infrastrukturą kulturalną i społeczną, zagospodarowaniem terenów wokół obiektów, imprezami kulturalnymi, jak również otwieraniem nowej działalności gospodarczej, </a:t>
            </a:r>
          </a:p>
          <a:p>
            <a:pPr algn="just"/>
            <a:r>
              <a:rPr lang="pl-PL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Zestawienie wyników ankiet przeprowadzonych podczas spotkań aktywizacyjnych, które odbyły się w dniach 27.05.2021r. i 04.06.2021, ankiet przeprowadzonych na Warsztacie Refleksyjnym w dniu 18.02.2021r.  oraz podczas konsultacji obywających się w biurze LGD:</a:t>
            </a:r>
          </a:p>
        </p:txBody>
      </p:sp>
    </p:spTree>
    <p:extLst>
      <p:ext uri="{BB962C8B-B14F-4D97-AF65-F5344CB8AC3E}">
        <p14:creationId xmlns:p14="http://schemas.microsoft.com/office/powerpoint/2010/main" val="10020728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Wykres 1">
            <a:extLst>
              <a:ext uri="{FF2B5EF4-FFF2-40B4-BE49-F238E27FC236}">
                <a16:creationId xmlns:a16="http://schemas.microsoft.com/office/drawing/2014/main" id="{7C36D0B3-6237-4F31-89C0-511E6B8D080D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6147" y="457200"/>
            <a:ext cx="10719706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37238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Wykres 1">
            <a:extLst>
              <a:ext uri="{FF2B5EF4-FFF2-40B4-BE49-F238E27FC236}">
                <a16:creationId xmlns:a16="http://schemas.microsoft.com/office/drawing/2014/main" id="{4DEE28AC-D4B0-46FE-989D-BE860E261F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5265367"/>
              </p:ext>
            </p:extLst>
          </p:nvPr>
        </p:nvGraphicFramePr>
        <p:xfrm>
          <a:off x="643467" y="643467"/>
          <a:ext cx="10905066" cy="5571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56652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Wykres 1">
            <a:extLst>
              <a:ext uri="{FF2B5EF4-FFF2-40B4-BE49-F238E27FC236}">
                <a16:creationId xmlns:a16="http://schemas.microsoft.com/office/drawing/2014/main" id="{9425E1E4-D82A-475C-8FC7-AEF4C4FBF923}"/>
              </a:ext>
            </a:extLst>
          </p:cNvPr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3" r="2" b="1312"/>
          <a:stretch/>
        </p:blipFill>
        <p:spPr bwMode="auto">
          <a:xfrm>
            <a:off x="457200" y="457200"/>
            <a:ext cx="11277600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32924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47D06F1A-B7E8-4239-96BE-938DEBE1D24E}"/>
              </a:ext>
            </a:extLst>
          </p:cNvPr>
          <p:cNvSpPr txBox="1"/>
          <p:nvPr/>
        </p:nvSpPr>
        <p:spPr>
          <a:xfrm>
            <a:off x="216061" y="596953"/>
            <a:ext cx="11578542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lphaU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odniesieniu do organizacji społecznych oraz JST, </a:t>
            </a:r>
          </a:p>
          <a:p>
            <a:pPr marL="342900" lvl="0" indent="-342900" algn="just">
              <a:buFont typeface="Calibri" panose="020F0502020204030204" pitchFamily="34" charset="0"/>
              <a:buChar char="•"/>
            </a:pPr>
            <a:r>
              <a:rPr lang="pl-PL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Przedsięwzięcie 1.1.1 Rozwój obiektów pełniących funkcje społeczno-kulturalne. </a:t>
            </a:r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Wskaźnik produktu: Liczba nowych/ rozbudowanych/zmodernizowanych/ doposażonych obiektów społeczno- kulturalnych. </a:t>
            </a:r>
          </a:p>
          <a:p>
            <a:pPr marL="685800"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Kwota przedsięwzięcia zostaje </a:t>
            </a:r>
            <a:r>
              <a:rPr lang="pl-PL" sz="1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zwiększona o 166 250,00 Euro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dodane zostają wskaźniki w ilości - 10 szt. Kwota 10 000,00 Euro oraz 10 sztuk wskaźników zostały przesunięte z przedsięwzięcia 1.2.2. inicjatywy o charakterze rekreacyjno - sportowym, pozostała kwota 156 250,00 Euro pochodzi z dodatkowych środków. </a:t>
            </a:r>
          </a:p>
          <a:p>
            <a:pPr marL="685800" algn="just"/>
            <a:r>
              <a:rPr lang="pl-PL" sz="1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 zmianie:</a:t>
            </a:r>
          </a:p>
          <a:p>
            <a:pPr marL="685800" algn="just"/>
            <a:r>
              <a:rPr lang="pl-PL" sz="1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Wskaźnik produktu: Liczba nowych/ rozbudowanych/zmodernizowanych/ doposażonych obiektów społeczno- kulturalnych – 25 szt., kwota 1 400 000,00 zł</a:t>
            </a:r>
          </a:p>
          <a:p>
            <a:pPr marL="342900" lvl="0" indent="-342900" algn="just">
              <a:buFont typeface="Calibri" panose="020F0502020204030204" pitchFamily="34" charset="0"/>
              <a:buChar char="•"/>
            </a:pPr>
            <a:r>
              <a:rPr lang="pl-PL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Przedsięwzięcie 1.1.2 Zagospodarowanie terenów wokół obiektów pełniących funkcje społeczno kulturalne. </a:t>
            </a:r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Wskaźnik produktu: Liczba zagospodarowanych terenów wokół obiektów społeczno – kulturalnych</a:t>
            </a:r>
          </a:p>
          <a:p>
            <a:pPr marL="685800"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Kwota przedsięwzięcia </a:t>
            </a:r>
            <a:r>
              <a:rPr lang="pl-PL" sz="1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zostaje zwiększona o 73 750,00 Euro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dodane zostają wskaźniki w ilości - 9 szt., 1 wskaźnik zostały przesunięte z przedsięwzięcia 1.2.2. inicjatywy o charakterze rekreacyjno – sportowym, natomiast kwota zwiększenia w całości pochodzi z dodatkowych środków. </a:t>
            </a:r>
          </a:p>
          <a:p>
            <a:pPr marL="685800" algn="just"/>
            <a:r>
              <a:rPr lang="pl-PL" sz="1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 zmianie:</a:t>
            </a:r>
          </a:p>
          <a:p>
            <a:pPr marL="685800" algn="just"/>
            <a:r>
              <a:rPr lang="pl-PL" sz="1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Wskaźnik produktu: Liczba zagospodarowanych terenów wokół obiektów społeczno – kulturalnych – 10 szt., kwota 78 180,00 Euro</a:t>
            </a:r>
          </a:p>
        </p:txBody>
      </p:sp>
    </p:spTree>
    <p:extLst>
      <p:ext uri="{BB962C8B-B14F-4D97-AF65-F5344CB8AC3E}">
        <p14:creationId xmlns:p14="http://schemas.microsoft.com/office/powerpoint/2010/main" val="3767632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5015" y="757075"/>
            <a:ext cx="10821970" cy="573632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sz="4000" b="1" i="1" dirty="0">
                <a:solidFill>
                  <a:srgbClr val="0070C0"/>
                </a:solidFill>
                <a:ea typeface="+mj-ea"/>
                <a:cs typeface="+mj-cs"/>
              </a:rPr>
              <a:t>Realizacja finansowa i rzeczowa LSR</a:t>
            </a:r>
          </a:p>
          <a:p>
            <a:pPr marL="0" indent="0"/>
            <a:endParaRPr lang="pl-PL" sz="1000" i="1" dirty="0"/>
          </a:p>
          <a:p>
            <a:pPr marL="0" indent="0" algn="ctr">
              <a:buNone/>
            </a:pPr>
            <a:r>
              <a:rPr lang="pl-PL" sz="2400" b="1" i="1" dirty="0"/>
              <a:t> </a:t>
            </a:r>
            <a:r>
              <a:rPr lang="pl-PL" sz="2600" b="1" i="1" dirty="0"/>
              <a:t>Całkowity budżet LGD ,,Ziemia Łowicka’’ wynosi:</a:t>
            </a:r>
          </a:p>
          <a:p>
            <a:pPr marL="0" indent="0" algn="ctr">
              <a:buNone/>
            </a:pPr>
            <a:endParaRPr lang="pl-PL" sz="2600" b="1" i="1" dirty="0"/>
          </a:p>
          <a:p>
            <a:pPr marL="0" indent="0" algn="ctr">
              <a:buNone/>
            </a:pPr>
            <a:r>
              <a:rPr lang="pl-PL" sz="2600" b="1" i="1" dirty="0"/>
              <a:t>Wdrażanie LSR, poddziałanie 19.2 – </a:t>
            </a:r>
            <a:r>
              <a:rPr lang="pl-PL" sz="2600" b="1" i="1" dirty="0">
                <a:solidFill>
                  <a:srgbClr val="FF0000"/>
                </a:solidFill>
              </a:rPr>
              <a:t>na koniec 2021 roku 7 794 000,00 PLN</a:t>
            </a:r>
          </a:p>
          <a:p>
            <a:pPr marL="0" indent="0" algn="ctr">
              <a:buNone/>
            </a:pPr>
            <a:r>
              <a:rPr lang="pl-PL" sz="2600" b="1" i="1" dirty="0">
                <a:solidFill>
                  <a:srgbClr val="0070C0"/>
                </a:solidFill>
              </a:rPr>
              <a:t>na koniec 2020 roku 6 270 000 PLN </a:t>
            </a:r>
          </a:p>
          <a:p>
            <a:pPr marL="0" indent="0" algn="ctr">
              <a:buNone/>
            </a:pPr>
            <a:r>
              <a:rPr lang="pl-PL" sz="2600" b="1" i="1" dirty="0">
                <a:solidFill>
                  <a:srgbClr val="0070C0"/>
                </a:solidFill>
              </a:rPr>
              <a:t>na koniec 2019r. 5 700 000,00 PLN</a:t>
            </a:r>
          </a:p>
          <a:p>
            <a:pPr marL="0" indent="0" algn="ctr">
              <a:buNone/>
            </a:pPr>
            <a:endParaRPr lang="pl-PL" sz="2600" b="1" i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pl-PL" sz="2600" b="1" i="1" dirty="0"/>
              <a:t>Koszty aktywizacja, poddziałanie 19.4 – </a:t>
            </a:r>
            <a:r>
              <a:rPr lang="pl-PL" sz="2600" b="1" i="1" dirty="0">
                <a:solidFill>
                  <a:schemeClr val="accent1"/>
                </a:solidFill>
              </a:rPr>
              <a:t>25 000,00 PLN</a:t>
            </a:r>
          </a:p>
          <a:p>
            <a:pPr marL="0" indent="0" algn="ctr">
              <a:buNone/>
            </a:pPr>
            <a:endParaRPr lang="pl-PL" sz="2600" b="1" i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pl-PL" sz="2600" b="1" i="1" dirty="0"/>
              <a:t>Projekty współpracy, poddziałanie 19.3 – </a:t>
            </a:r>
            <a:r>
              <a:rPr lang="pl-PL" sz="2600" b="1" i="1" dirty="0">
                <a:solidFill>
                  <a:srgbClr val="FF0000"/>
                </a:solidFill>
              </a:rPr>
              <a:t>na koniec 2021 roku 779 400,00 PLN</a:t>
            </a:r>
            <a:endParaRPr lang="pl-PL" sz="2600" b="1" i="1" dirty="0"/>
          </a:p>
          <a:p>
            <a:pPr marL="0" indent="0" algn="ctr">
              <a:buNone/>
            </a:pPr>
            <a:r>
              <a:rPr lang="pl-PL" sz="2600" b="1" i="1" dirty="0">
                <a:solidFill>
                  <a:srgbClr val="0070C0"/>
                </a:solidFill>
              </a:rPr>
              <a:t>Na koniec 2020 roku - 627 000,00 PLN </a:t>
            </a:r>
          </a:p>
          <a:p>
            <a:pPr marL="0" indent="0" algn="ctr">
              <a:buNone/>
            </a:pPr>
            <a:r>
              <a:rPr lang="pl-PL" sz="2600" b="1" i="1" dirty="0">
                <a:solidFill>
                  <a:srgbClr val="0070C0"/>
                </a:solidFill>
              </a:rPr>
              <a:t>Na koniec 2019 roku - 285 000,00 PLN</a:t>
            </a:r>
          </a:p>
          <a:p>
            <a:pPr marL="0" indent="0" algn="ctr">
              <a:buNone/>
            </a:pPr>
            <a:endParaRPr lang="pl-PL" sz="2600" b="1" i="1" dirty="0"/>
          </a:p>
          <a:p>
            <a:pPr marL="0" indent="0" algn="ctr">
              <a:buNone/>
            </a:pPr>
            <a:endParaRPr lang="pl-PL" sz="2600" b="1" i="1" dirty="0"/>
          </a:p>
          <a:p>
            <a:pPr marL="0" indent="0" algn="ctr">
              <a:buNone/>
            </a:pPr>
            <a:endParaRPr lang="pl-PL" sz="2400" b="1" i="1" dirty="0"/>
          </a:p>
          <a:p>
            <a:pPr marL="0" indent="0" algn="ctr">
              <a:buNone/>
            </a:pPr>
            <a:endParaRPr lang="pl-PL" sz="3600" b="1" i="1" dirty="0">
              <a:solidFill>
                <a:srgbClr val="0070C0"/>
              </a:solidFill>
              <a:latin typeface="AR CENA" panose="02000000000000000000" pitchFamily="2" charset="0"/>
            </a:endParaRPr>
          </a:p>
          <a:p>
            <a:pPr marL="0" indent="0" algn="ctr">
              <a:buNone/>
            </a:pPr>
            <a:endParaRPr lang="pl-PL" sz="2400" b="1" i="1" dirty="0"/>
          </a:p>
        </p:txBody>
      </p:sp>
    </p:spTree>
    <p:extLst>
      <p:ext uri="{BB962C8B-B14F-4D97-AF65-F5344CB8AC3E}">
        <p14:creationId xmlns:p14="http://schemas.microsoft.com/office/powerpoint/2010/main" val="28584695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C50FC40B-8EDA-4940-B072-424C68AE2DAB}"/>
              </a:ext>
            </a:extLst>
          </p:cNvPr>
          <p:cNvSpPr txBox="1"/>
          <p:nvPr/>
        </p:nvSpPr>
        <p:spPr>
          <a:xfrm>
            <a:off x="173620" y="661069"/>
            <a:ext cx="1184475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Calibri" panose="020F0502020204030204" pitchFamily="34" charset="0"/>
              <a:buChar char="•"/>
            </a:pPr>
            <a:r>
              <a:rPr lang="pl-PL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Przedsięwzięcie 1.2.2 Inicjatywy o charakterze rekreacyjno – sportowym</a:t>
            </a:r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Wskaźnik produktu: Liczba wspartych organizacji/podmiotów</a:t>
            </a:r>
          </a:p>
          <a:p>
            <a:pPr marL="685800"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Kwota przedsięwzięcia zostaje </a:t>
            </a:r>
            <a:r>
              <a:rPr lang="pl-PL" sz="1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pomniejszona o 10 000,00 Euro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zostaje zmniejszona ilość wskaźników o 11 szt. Kwota w całości zostaje przesunięta do przedsięwzięcia 1.1.1 oraz 10 szt. wskaźników, natomiast 1 wskaźnik zostaje przesunięty do przedsięwzięcia 1.1.2 </a:t>
            </a:r>
          </a:p>
          <a:p>
            <a:pPr marL="685800" algn="just"/>
            <a:r>
              <a:rPr lang="pl-PL" sz="1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 zmianie:</a:t>
            </a:r>
          </a:p>
          <a:p>
            <a:pPr marL="685800" algn="just"/>
            <a:r>
              <a:rPr lang="pl-PL" sz="1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Wskaźnik produktu: Liczba wspartych organizacji/podmiotów – 12 szt., kwota </a:t>
            </a:r>
            <a:br>
              <a:rPr lang="pl-PL" sz="1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135 367,00 Euro</a:t>
            </a:r>
          </a:p>
          <a:p>
            <a:pPr marL="342900" lvl="0" indent="-342900" algn="just">
              <a:buFont typeface="Calibri" panose="020F0502020204030204" pitchFamily="34" charset="0"/>
              <a:buChar char="•"/>
            </a:pPr>
            <a:r>
              <a:rPr lang="pl-PL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Przedsięwzięcie 3.2.1 Organizacja imprez/ uroczystości/ wydarzeń wzmacniających poczucie tożsamości lokalnej oraz na rzecz zachowania dziedzictwa historycznego i kulturowego</a:t>
            </a:r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Wskaźnik produktu: Liczba zorganizowanych wydarzeń/ imprez/uroczystości </a:t>
            </a:r>
          </a:p>
          <a:p>
            <a:pPr marL="685800"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Kwota przedsięwzięcia zostaje </a:t>
            </a:r>
            <a:r>
              <a:rPr lang="pl-PL" sz="1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zwiększona o 13 500,00 Euro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zostają dodane wskaźniki w ilości - 1 szt., kwota zwiększenia w całości pochodzi z dodatkowych środków.</a:t>
            </a:r>
          </a:p>
          <a:p>
            <a:pPr marL="685800" algn="just"/>
            <a:r>
              <a:rPr lang="pl-PL" sz="1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 zmianie:</a:t>
            </a:r>
          </a:p>
          <a:p>
            <a:pPr marL="685800" algn="just"/>
            <a:r>
              <a:rPr lang="pl-PL" sz="1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Wskaźnik produktu: Liczba zorganizowanych wydarzeń/ imprez/uroczystości – </a:t>
            </a:r>
            <a:br>
              <a:rPr lang="pl-PL" sz="1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16 szt., kwota 121 915,00 Euro</a:t>
            </a:r>
          </a:p>
        </p:txBody>
      </p:sp>
    </p:spTree>
    <p:extLst>
      <p:ext uri="{BB962C8B-B14F-4D97-AF65-F5344CB8AC3E}">
        <p14:creationId xmlns:p14="http://schemas.microsoft.com/office/powerpoint/2010/main" val="31915876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258552FB-2BC8-4F14-9FD6-F6B03C3FF5C2}"/>
              </a:ext>
            </a:extLst>
          </p:cNvPr>
          <p:cNvSpPr txBox="1"/>
          <p:nvPr/>
        </p:nvSpPr>
        <p:spPr>
          <a:xfrm>
            <a:off x="775503" y="1342706"/>
            <a:ext cx="10174147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Biorąc pod uwagę wyniki przeprowadzonych analiz alokacja środków powinna przedstawiać się następująco: </a:t>
            </a:r>
          </a:p>
          <a:p>
            <a:pPr marL="685800"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buFont typeface="+mj-lt"/>
              <a:buAutoNum type="alphaU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odniesieniu do rozwoju przedsiębiorczości, mając na uwadze przeprowadzoną analizę oraz wymóg przeznaczenia 35% planowanych środków na rozwój działalności gospodarczej w zakresie podejmowania działalności gospodarczej, korekta jaką należy wprowadzić w przedsięwzięciu 2.1.2 przedstawia się następująco:</a:t>
            </a:r>
          </a:p>
          <a:p>
            <a:pPr marL="228600"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buFont typeface="Calibri" panose="020F0502020204030204" pitchFamily="34" charset="0"/>
              <a:buChar char="•"/>
            </a:pPr>
            <a:r>
              <a:rPr lang="pl-PL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Przedsięwzięcie 2.1.2 Działania nakierowane na podejmowanie i rozwijanie działalności gospodarczej</a:t>
            </a: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685800"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Wskaźnik Liczba operacji polegających na utworzeniu nowego przedsiębiorstwa zostaje zwiększony zarówno pod względem ilości operacji, jak również kwoty przeznaczonej na realizacje operacji.</a:t>
            </a:r>
          </a:p>
          <a:p>
            <a:pPr marL="685800"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Wskaźnik: Liczba operacji polegających na utworzeniu nowego przedsiębiorstwa   zwiększa się z ilości 35 szt. </a:t>
            </a:r>
            <a:r>
              <a:rPr lang="pl-PL" sz="1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46 szt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., natomiast kwota 437 500,00 Euro zostaje </a:t>
            </a:r>
            <a:r>
              <a:rPr lang="pl-PL" sz="1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powiększona o 137 500,00 Euro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 dodatkowych środków, </a:t>
            </a:r>
            <a:r>
              <a:rPr lang="pl-PL" sz="1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 po zmianie stanowi kwotę 575 000,00 Euro </a:t>
            </a:r>
          </a:p>
        </p:txBody>
      </p:sp>
    </p:spTree>
    <p:extLst>
      <p:ext uri="{BB962C8B-B14F-4D97-AF65-F5344CB8AC3E}">
        <p14:creationId xmlns:p14="http://schemas.microsoft.com/office/powerpoint/2010/main" val="29142055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A562D831-FC61-4EB9-A48C-B896303F09D6}"/>
              </a:ext>
            </a:extLst>
          </p:cNvPr>
          <p:cNvSpPr/>
          <p:nvPr/>
        </p:nvSpPr>
        <p:spPr>
          <a:xfrm>
            <a:off x="481913" y="2001794"/>
            <a:ext cx="1087394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400" b="1" i="1" dirty="0">
                <a:solidFill>
                  <a:srgbClr val="00B0F0"/>
                </a:solidFill>
                <a:latin typeface="AR CENA"/>
              </a:rPr>
              <a:t>Osiąganie celów LSR, a potrzeby lokalne</a:t>
            </a:r>
            <a:endParaRPr lang="pl-PL" sz="4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3647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br>
              <a:rPr lang="pl-PL" sz="2800" b="1" i="1" dirty="0">
                <a:solidFill>
                  <a:srgbClr val="0070C0"/>
                </a:solidFill>
                <a:latin typeface="AR CENA"/>
              </a:rPr>
            </a:br>
            <a:r>
              <a:rPr lang="pl-PL" sz="2800" b="1" i="1" dirty="0">
                <a:solidFill>
                  <a:srgbClr val="0070C0"/>
                </a:solidFill>
                <a:latin typeface="AR CENA"/>
              </a:rPr>
              <a:t>Działalność gospodarcza - podejmowanie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325563"/>
            <a:ext cx="10944726" cy="53223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  </a:t>
            </a:r>
            <a:r>
              <a:rPr lang="pl-PL" b="1" i="1" dirty="0"/>
              <a:t>Rodzaje wniosków składanych  w ramach naborów 2021:</a:t>
            </a:r>
          </a:p>
          <a:p>
            <a:r>
              <a:rPr lang="pl-PL" sz="2400" i="1" dirty="0"/>
              <a:t>Usługi gastronomiczne, </a:t>
            </a:r>
          </a:p>
          <a:p>
            <a:r>
              <a:rPr lang="pl-PL" sz="2400" i="1" dirty="0"/>
              <a:t>Organizacja imprez okolicznościowych, </a:t>
            </a:r>
          </a:p>
          <a:p>
            <a:r>
              <a:rPr lang="pl-PL" sz="2400" i="1" dirty="0"/>
              <a:t>Mechanika pojazdowa, </a:t>
            </a:r>
          </a:p>
          <a:p>
            <a:r>
              <a:rPr lang="pl-PL" sz="2400" i="1" dirty="0"/>
              <a:t>Sprzedaż internetowa produktów lokalnych, </a:t>
            </a:r>
          </a:p>
          <a:p>
            <a:r>
              <a:rPr lang="pl-PL" sz="2400" i="1" dirty="0"/>
              <a:t>Wypożyczalnia przyczep i sprzętu budowlanego, </a:t>
            </a:r>
          </a:p>
          <a:p>
            <a:r>
              <a:rPr lang="pl-PL" sz="2400" i="1" dirty="0"/>
              <a:t>Agencja projektowania graficznego, </a:t>
            </a:r>
          </a:p>
          <a:p>
            <a:r>
              <a:rPr lang="pl-PL" sz="2400" i="1" dirty="0"/>
              <a:t>Sprzedaż lodów, </a:t>
            </a:r>
          </a:p>
          <a:p>
            <a:r>
              <a:rPr lang="pl-PL" sz="2400" i="1" dirty="0"/>
              <a:t>Wypożyczalnia przyczep i lawet samochodowych,</a:t>
            </a:r>
          </a:p>
          <a:p>
            <a:r>
              <a:rPr lang="pl-PL" sz="2400" i="1" dirty="0"/>
              <a:t> Wypożyczalnia sprzętu budowlanego i ogrodniczego,</a:t>
            </a:r>
          </a:p>
          <a:p>
            <a:r>
              <a:rPr lang="pl-PL" sz="2400" i="1" dirty="0"/>
              <a:t>Zagospodarowanie terenów zieleni, </a:t>
            </a:r>
          </a:p>
          <a:p>
            <a:r>
              <a:rPr lang="pl-PL" sz="2400" i="1" dirty="0"/>
              <a:t>Produkcja mebli,  </a:t>
            </a:r>
          </a:p>
          <a:p>
            <a:endParaRPr lang="pl-PL" i="1" dirty="0"/>
          </a:p>
          <a:p>
            <a:endParaRPr lang="pl-PL" i="1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0345" y="1325563"/>
            <a:ext cx="11258509" cy="50590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 </a:t>
            </a:r>
            <a:r>
              <a:rPr lang="pl-PL" b="1" i="1" dirty="0"/>
              <a:t>Rodzaje wniosków składanych  w ramach naborów 2021:</a:t>
            </a:r>
          </a:p>
          <a:p>
            <a:r>
              <a:rPr lang="pl-PL" i="1" dirty="0"/>
              <a:t>Produkcja wyrobów z jagnięciny i baraniny,</a:t>
            </a:r>
          </a:p>
          <a:p>
            <a:r>
              <a:rPr lang="pl-PL" i="1" dirty="0"/>
              <a:t>Wytwarzanie soków owocowych i warzywnych,</a:t>
            </a:r>
          </a:p>
          <a:p>
            <a:r>
              <a:rPr lang="pl-PL" i="1" dirty="0"/>
              <a:t>Myjnie samochodowe x 2,</a:t>
            </a:r>
          </a:p>
          <a:p>
            <a:r>
              <a:rPr lang="pl-PL" i="1" dirty="0"/>
              <a:t>Zakup wózka widłowego – sprzedaż </a:t>
            </a:r>
            <a:r>
              <a:rPr lang="pl-PL" i="1" dirty="0" err="1"/>
              <a:t>pelletu</a:t>
            </a:r>
            <a:endParaRPr lang="pl-PL" i="1" dirty="0"/>
          </a:p>
          <a:p>
            <a:r>
              <a:rPr lang="pl-PL" i="1" dirty="0"/>
              <a:t>W branży produkcji drewna (zakup pilarki formatowej – produkcja </a:t>
            </a:r>
            <a:r>
              <a:rPr lang="pl-PL" i="1" dirty="0" err="1"/>
              <a:t>pelletu</a:t>
            </a:r>
            <a:r>
              <a:rPr lang="pl-PL" i="1" dirty="0"/>
              <a:t>)</a:t>
            </a:r>
          </a:p>
          <a:p>
            <a:r>
              <a:rPr lang="pl-PL" i="1" dirty="0"/>
              <a:t>Usługi BHP – budowa budynku biurowo magazynowego</a:t>
            </a:r>
          </a:p>
          <a:p>
            <a:endParaRPr lang="pl-PL" i="1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11CF3E1E-D14B-44BF-8A1F-F9CC4CCB8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br>
              <a:rPr lang="pl-PL" sz="2800" b="1" i="1" dirty="0">
                <a:solidFill>
                  <a:srgbClr val="0070C0"/>
                </a:solidFill>
                <a:latin typeface="AR CENA"/>
              </a:rPr>
            </a:br>
            <a:r>
              <a:rPr lang="pl-PL" sz="2800" b="1" i="1" dirty="0">
                <a:solidFill>
                  <a:srgbClr val="0070C0"/>
                </a:solidFill>
                <a:latin typeface="AR CENA"/>
              </a:rPr>
              <a:t>Działalność gospodarcza - rozwijanie</a:t>
            </a:r>
          </a:p>
        </p:txBody>
      </p:sp>
    </p:spTree>
    <p:extLst>
      <p:ext uri="{BB962C8B-B14F-4D97-AF65-F5344CB8AC3E}">
        <p14:creationId xmlns:p14="http://schemas.microsoft.com/office/powerpoint/2010/main" val="28391922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pl-PL" sz="3200" b="1" i="1" dirty="0">
                <a:solidFill>
                  <a:srgbClr val="FF0000"/>
                </a:solidFill>
                <a:latin typeface="AR ESSENCE" panose="02000000000000000000" pitchFamily="2" charset="0"/>
              </a:rPr>
            </a:br>
            <a:r>
              <a:rPr lang="pl-PL" sz="3200" b="1" i="1" dirty="0">
                <a:solidFill>
                  <a:srgbClr val="FF0000"/>
                </a:solidFill>
                <a:latin typeface="AR ESSENCE" panose="02000000000000000000" pitchFamily="2" charset="0"/>
              </a:rPr>
              <a:t> </a:t>
            </a:r>
            <a:r>
              <a:rPr lang="pl-PL" sz="2800" b="1" i="1" dirty="0">
                <a:solidFill>
                  <a:srgbClr val="0070C0"/>
                </a:solidFill>
                <a:latin typeface="AR CENA"/>
              </a:rPr>
              <a:t>Zachowanie dziedzictwa lokalnego 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63570" y="1995488"/>
            <a:ext cx="10590230" cy="29348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i="1" dirty="0"/>
              <a:t>   </a:t>
            </a:r>
            <a:r>
              <a:rPr lang="pl-PL" i="1" dirty="0"/>
              <a:t>Złożone wnioski:</a:t>
            </a:r>
          </a:p>
          <a:p>
            <a:pPr marL="0" indent="0">
              <a:buNone/>
            </a:pPr>
            <a:r>
              <a:rPr lang="pl-PL" b="1" i="1" dirty="0"/>
              <a:t>KONKURSY</a:t>
            </a:r>
          </a:p>
          <a:p>
            <a:r>
              <a:rPr lang="pl-PL" i="1" dirty="0"/>
              <a:t>Wydanie publikacji – Walory historyczne, kulturowe i społeczne Gmin Powiatu Łowickiego,</a:t>
            </a:r>
          </a:p>
          <a:p>
            <a:r>
              <a:rPr lang="pl-PL" i="1" dirty="0"/>
              <a:t>Perła w dolinie Bzury – aplikacja dla turystów i nie tylko</a:t>
            </a:r>
          </a:p>
          <a:p>
            <a:pPr marL="0" indent="0">
              <a:buNone/>
            </a:pPr>
            <a:endParaRPr lang="pl-PL" b="1" dirty="0"/>
          </a:p>
          <a:p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19066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sz="2800" b="1" i="1" dirty="0">
                <a:solidFill>
                  <a:srgbClr val="0070C0"/>
                </a:solidFill>
                <a:latin typeface="AR CENA"/>
              </a:rPr>
              <a:t>Rozwój ogólnodostępnej i niekomercyjnej infrastruktury 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4890" y="1259338"/>
            <a:ext cx="11131826" cy="50590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   </a:t>
            </a:r>
            <a:r>
              <a:rPr lang="pl-PL" b="1" i="1" dirty="0"/>
              <a:t>Złożone wnioski :</a:t>
            </a:r>
          </a:p>
          <a:p>
            <a:pPr marL="0" indent="0">
              <a:buNone/>
            </a:pPr>
            <a:r>
              <a:rPr lang="pl-PL" b="1" i="1" dirty="0"/>
              <a:t>KONKURSY</a:t>
            </a:r>
          </a:p>
          <a:p>
            <a:r>
              <a:rPr lang="pl-PL" i="1" dirty="0"/>
              <a:t>Rewitalizacja placu przy strażnicy Osp w Bocheniu,</a:t>
            </a:r>
          </a:p>
          <a:p>
            <a:pPr marL="0" indent="0">
              <a:buNone/>
            </a:pPr>
            <a:endParaRPr lang="pl-PL" i="1" dirty="0"/>
          </a:p>
          <a:p>
            <a:pPr marL="0" indent="0">
              <a:buNone/>
            </a:pPr>
            <a:r>
              <a:rPr lang="pl-PL" b="1" i="1" dirty="0"/>
              <a:t>GRANTY</a:t>
            </a:r>
          </a:p>
          <a:p>
            <a:r>
              <a:rPr lang="pl-PL" i="1" dirty="0"/>
              <a:t>Zakup i montaż rolet i monitoringu w GOK Domaniewice</a:t>
            </a:r>
          </a:p>
          <a:p>
            <a:r>
              <a:rPr lang="pl-PL" i="1" dirty="0"/>
              <a:t>Modernizacja części budynku OSP Kocierzew Południowy </a:t>
            </a:r>
          </a:p>
          <a:p>
            <a:r>
              <a:rPr lang="pl-PL" i="1" dirty="0"/>
              <a:t>Modernizacja budynku OSP w Karsznicach Dużych</a:t>
            </a:r>
          </a:p>
          <a:p>
            <a:r>
              <a:rPr lang="pl-PL" i="1" dirty="0"/>
              <a:t>Zagospodarowanie centrum rekreacyjnego Dom Ludowy Wiskienica Dolna</a:t>
            </a:r>
          </a:p>
          <a:p>
            <a:r>
              <a:rPr lang="pl-PL" i="1" dirty="0"/>
              <a:t>Modernizacja pomieszczeń OSP Kiernozia</a:t>
            </a:r>
          </a:p>
          <a:p>
            <a:r>
              <a:rPr lang="pl-PL" i="1" dirty="0"/>
              <a:t>Modernizacja Sali zebrań OSP w Chruślinie</a:t>
            </a:r>
          </a:p>
          <a:p>
            <a:endParaRPr lang="pl-PL" i="1" dirty="0"/>
          </a:p>
          <a:p>
            <a:endParaRPr lang="pl-PL" i="1" dirty="0"/>
          </a:p>
          <a:p>
            <a:endParaRPr lang="pl-PL" b="1" i="1" dirty="0"/>
          </a:p>
          <a:p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93536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13289"/>
            <a:ext cx="10515600" cy="606902"/>
          </a:xfrm>
        </p:spPr>
        <p:txBody>
          <a:bodyPr>
            <a:normAutofit/>
          </a:bodyPr>
          <a:lstStyle/>
          <a:p>
            <a:r>
              <a:rPr lang="pl-PL" sz="2800" b="1" i="1" dirty="0">
                <a:solidFill>
                  <a:srgbClr val="0070C0"/>
                </a:solidFill>
                <a:latin typeface="AR CENA"/>
              </a:rPr>
              <a:t>Dyskusja: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9731" y="589548"/>
            <a:ext cx="11068924" cy="62684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i="1" dirty="0"/>
              <a:t>2. W jakim stopniu jakość składanych projektów wybieranych we wszystkich obszarach tematycznych wpływa na osiąganie wskaźników w zaplanowanym czasie ?</a:t>
            </a:r>
            <a:r>
              <a:rPr lang="pl-PL" sz="2100" i="1" dirty="0"/>
              <a:t> </a:t>
            </a:r>
          </a:p>
          <a:p>
            <a:pPr lvl="1"/>
            <a:r>
              <a:rPr lang="pl-PL" sz="2100" i="1" dirty="0"/>
              <a:t>W jakich obszarach tematycznych jakość wniosków budzi wątpliwość?</a:t>
            </a:r>
          </a:p>
          <a:p>
            <a:pPr lvl="1"/>
            <a:r>
              <a:rPr lang="pl-PL" sz="2100" i="1" dirty="0"/>
              <a:t>Jeżeli jakość w pewnych obszarach budzi wątpliwość, czy może odbić się  na realizacji celów LSR?</a:t>
            </a:r>
          </a:p>
          <a:p>
            <a:pPr lvl="1"/>
            <a:r>
              <a:rPr lang="pl-PL" sz="2100" i="1" dirty="0"/>
              <a:t>Co można zrobić, by podnieść jakość wniosków?</a:t>
            </a:r>
          </a:p>
          <a:p>
            <a:pPr marL="0" lvl="0" indent="0">
              <a:buNone/>
            </a:pPr>
            <a:r>
              <a:rPr lang="pl-PL" sz="2400" b="1" i="1" dirty="0"/>
              <a:t>4. W jakim stopniu wybierane projekty realizowane w ramach LSR przyczyniają się do osiągnięcia celów LSR i w jakim stopniu przyczyniają się do odpowiadania na potrzeby społeczności z obszaru LGD?</a:t>
            </a:r>
          </a:p>
          <a:p>
            <a:pPr lvl="1"/>
            <a:r>
              <a:rPr lang="pl-PL" sz="2100" i="1" dirty="0"/>
              <a:t>Jakie zmiany w sytuacji społeczno-gospodarczej nastąpiły i mogą mieć wpływ na dezaktualizację LSR?</a:t>
            </a:r>
          </a:p>
          <a:p>
            <a:pPr lvl="1"/>
            <a:r>
              <a:rPr lang="pl-PL" sz="2100" i="1" dirty="0"/>
              <a:t>Czy widać zróżnicowania potrzeb między poszczególnymi gminami? Jakie i jak można na nie zareagować?</a:t>
            </a:r>
          </a:p>
          <a:p>
            <a:pPr marL="0" indent="0">
              <a:buNone/>
            </a:pPr>
            <a:r>
              <a:rPr lang="pl-PL" sz="2400" b="1" i="1" dirty="0"/>
              <a:t>6. Czy procedury naboru, wyboru i realizacji projektów są przyjazne dla beneficjentów?</a:t>
            </a:r>
            <a:endParaRPr lang="pl-PL" sz="2400" i="1" dirty="0"/>
          </a:p>
          <a:p>
            <a:pPr lvl="1"/>
            <a:r>
              <a:rPr lang="pl-PL" i="1" dirty="0"/>
              <a:t>Jakie zmiany można wprowadzić w procedurach na tym etapie, by podnieść ich użyteczność?</a:t>
            </a:r>
          </a:p>
          <a:p>
            <a:pPr lvl="1"/>
            <a:endParaRPr lang="pl-PL" sz="2100" dirty="0"/>
          </a:p>
          <a:p>
            <a:pPr lvl="1"/>
            <a:endParaRPr lang="pl-PL" sz="21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665712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>
            <a:extLst>
              <a:ext uri="{FF2B5EF4-FFF2-40B4-BE49-F238E27FC236}">
                <a16:creationId xmlns:a16="http://schemas.microsoft.com/office/drawing/2014/main" id="{897261FC-EEAB-4534-8DC5-4AB8D6EA8835}"/>
              </a:ext>
            </a:extLst>
          </p:cNvPr>
          <p:cNvSpPr txBox="1">
            <a:spLocks/>
          </p:cNvSpPr>
          <p:nvPr/>
        </p:nvSpPr>
        <p:spPr>
          <a:xfrm>
            <a:off x="838200" y="180475"/>
            <a:ext cx="10515600" cy="589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2800" b="1" i="1">
                <a:solidFill>
                  <a:srgbClr val="0070C0"/>
                </a:solidFill>
                <a:latin typeface="AR CENA"/>
              </a:rPr>
              <a:t>Trafność kryteriów oceny i wyboru wniosków.</a:t>
            </a:r>
            <a:endParaRPr lang="pl-PL" sz="2800" b="1" i="1" dirty="0">
              <a:solidFill>
                <a:srgbClr val="0070C0"/>
              </a:solidFill>
              <a:latin typeface="AR CENA"/>
            </a:endParaRPr>
          </a:p>
        </p:txBody>
      </p:sp>
      <p:sp>
        <p:nvSpPr>
          <p:cNvPr id="9" name="Symbol zastępczy zawartości 2">
            <a:extLst>
              <a:ext uri="{FF2B5EF4-FFF2-40B4-BE49-F238E27FC236}">
                <a16:creationId xmlns:a16="http://schemas.microsoft.com/office/drawing/2014/main" id="{7EAECE6A-D8B1-4482-A198-153409AF80F1}"/>
              </a:ext>
            </a:extLst>
          </p:cNvPr>
          <p:cNvSpPr txBox="1">
            <a:spLocks/>
          </p:cNvSpPr>
          <p:nvPr/>
        </p:nvSpPr>
        <p:spPr>
          <a:xfrm>
            <a:off x="838200" y="1086679"/>
            <a:ext cx="10400930" cy="537199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000" i="1" dirty="0">
                <a:solidFill>
                  <a:srgbClr val="FF0000"/>
                </a:solidFill>
              </a:rPr>
              <a:t>W 2020 ZMIANA KRYTERIÓW – na sugestie Urzędu Marszałkowskiego </a:t>
            </a:r>
          </a:p>
          <a:p>
            <a:endParaRPr lang="pl-PL" sz="2000" i="1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l-PL" sz="2000" i="1" dirty="0"/>
              <a:t>Zmieniono Kryteria dostępu dla Podejmowania i Rozwoju Działalności Gospodarczej 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pl-PL" sz="2000" i="1" dirty="0"/>
          </a:p>
          <a:p>
            <a:pPr marL="0" indent="0">
              <a:buNone/>
            </a:pPr>
            <a:r>
              <a:rPr lang="pl-PL" sz="2000" i="1" dirty="0">
                <a:solidFill>
                  <a:srgbClr val="0070C0"/>
                </a:solidFill>
              </a:rPr>
              <a:t>Wykorzystanie lokalnych produktów rolnych, jako podstawy działalności – 13 punktów projekt zakłada wykorzystanie lokalnych produktów rolnych, jako podstawy prowadzonej działalności. – </a:t>
            </a:r>
            <a:r>
              <a:rPr lang="pl-PL" sz="2000" i="1" dirty="0">
                <a:solidFill>
                  <a:srgbClr val="FF0000"/>
                </a:solidFill>
              </a:rPr>
              <a:t>za duża ilość punktów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pl-PL" sz="2000" b="1" i="1" dirty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pl-PL" sz="2000" b="1" i="1" dirty="0"/>
              <a:t>Myjnia samochodowa </a:t>
            </a:r>
            <a:r>
              <a:rPr lang="pl-PL" sz="2000" i="1" dirty="0"/>
              <a:t>- projekt zakłada wykorzystanie lokalnych produktów rolnych, jako podstawy prowadzonej działalności, gdyż w ramach stałej promocji firmy oferowane będę produkty przetwórstwa rolnego z obszaru LSR: małe słoiczki miodu, soki, dżemy itp. Będą one produkowane na zamówienie Wnioskodawcy w opakowaniach promujących zarówno myjnię jak i samych producentów. Produkty będą dystrybuowane w prowadzonej przez Wnioskodawcę stacji paliw. Promocja i sprzedaż będą mieć charakter ciągły. - </a:t>
            </a:r>
            <a:r>
              <a:rPr lang="pl-PL" sz="2000" b="1" i="1" dirty="0"/>
              <a:t>wnioskuję o 13 pkt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pl-PL" sz="2000" i="1" dirty="0"/>
          </a:p>
          <a:p>
            <a:pPr marL="0" indent="0">
              <a:lnSpc>
                <a:spcPct val="120000"/>
              </a:lnSpc>
              <a:buNone/>
            </a:pPr>
            <a:r>
              <a:rPr lang="pl-PL" sz="2000" b="1" i="1" dirty="0"/>
              <a:t>Tartak -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pl-PL" sz="2100" i="1" dirty="0"/>
              <a:t>Wykorzystanie lokalnych produktów rolnych, jako podstawy działalności- </a:t>
            </a:r>
            <a:r>
              <a:rPr lang="pl-PL" sz="2100" b="1" i="1" dirty="0"/>
              <a:t>wnioskuje o 13 pkt</a:t>
            </a:r>
            <a:r>
              <a:rPr lang="pl-PL" sz="2100" i="1" dirty="0"/>
              <a:t>. Wnioskodawca będzie wykorzystywał lokalną mąkę z gminy Zduny oraz ziarna słonecznika od producentów z gminy Bielawy do produkcji </a:t>
            </a:r>
            <a:r>
              <a:rPr lang="pl-PL" sz="2100" i="1" dirty="0" err="1"/>
              <a:t>pelletu</a:t>
            </a:r>
            <a:r>
              <a:rPr lang="pl-PL" sz="2100" i="1" dirty="0"/>
              <a:t> drzewnego jako dodatkowego komponentu, który poprawia jakość produkowanego </a:t>
            </a:r>
            <a:r>
              <a:rPr lang="pl-PL" sz="2100" i="1" dirty="0" err="1"/>
              <a:t>pelletu</a:t>
            </a:r>
            <a:r>
              <a:rPr lang="pl-PL" sz="2100" i="1" dirty="0"/>
              <a:t>, komponentem będzie mąka lub łuski słonecznika, które </a:t>
            </a:r>
            <a:r>
              <a:rPr lang="pl-PL" sz="2100" i="1" dirty="0" err="1"/>
              <a:t>pozwalą</a:t>
            </a:r>
            <a:r>
              <a:rPr lang="pl-PL" sz="2100" i="1" dirty="0"/>
              <a:t> polepszać tzw. </a:t>
            </a:r>
            <a:r>
              <a:rPr lang="pl-PL" sz="2100" i="1" dirty="0" err="1"/>
              <a:t>sklejkowanie</a:t>
            </a:r>
            <a:r>
              <a:rPr lang="pl-PL" sz="2100" i="1" dirty="0"/>
              <a:t> trocin dzięki czemu uzyskuje się lepszą jakość </a:t>
            </a:r>
            <a:r>
              <a:rPr lang="pl-PL" sz="2100" i="1" dirty="0" err="1"/>
              <a:t>pelletu</a:t>
            </a:r>
            <a:r>
              <a:rPr lang="pl-PL" sz="2100" i="1" dirty="0"/>
              <a:t>” .  Analizując zapisy biznesplanu oraz załączone dokumenty, widać wyraźny opis rozwoju działalności gospodarczej w zakresie usług tartacznych – kod PKD wskazany w Biznesplanie, jako rozwijany oraz planowane do zakupu urządzenie wykazane w zakresie rzeczowo – finansowym i załączonych ofertach cenowych. Dodatkowo w opisie stanowiska planowanego do utworzenia i zakresie podstawowych obowiązków również jasno jest uwidoczniona obsługa urządzenia związanego z usługami tartacznymi. Ponadto Beneficjent nie wykazuje posiadania żadnego urządzenia służącego do produkcji </a:t>
            </a:r>
            <a:r>
              <a:rPr lang="pl-PL" sz="2100" i="1" dirty="0" err="1"/>
              <a:t>pelletu</a:t>
            </a:r>
            <a:r>
              <a:rPr lang="pl-PL" sz="2100" i="1" dirty="0"/>
              <a:t> w wykazie posiadanych środków a co za tym idzie nie ma możliwości wykorzystania lokalnych produktów rolnych , jako podstawy prowadzonej działalności. W związku z powyższym punkty w tym zakresie nie zostały przyznane.”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l-PL" sz="2000" i="1" dirty="0"/>
              <a:t>(kryteria, które beneficjentom sprawiły najwięcej trudności w ich właściwej interpretacji )</a:t>
            </a:r>
          </a:p>
        </p:txBody>
      </p:sp>
    </p:spTree>
    <p:extLst>
      <p:ext uri="{BB962C8B-B14F-4D97-AF65-F5344CB8AC3E}">
        <p14:creationId xmlns:p14="http://schemas.microsoft.com/office/powerpoint/2010/main" val="29307594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>
                <a:solidFill>
                  <a:srgbClr val="0070C0"/>
                </a:solidFill>
                <a:latin typeface="AR CENA"/>
              </a:rPr>
              <a:t>Dyskusja: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37674" y="1448790"/>
            <a:ext cx="10716126" cy="34557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3200" i="1" dirty="0"/>
              <a:t>3. W jakim stopniu stosowane kryteria wyboru projektów spełniają swoją rolę?</a:t>
            </a:r>
          </a:p>
          <a:p>
            <a:pPr lvl="1"/>
            <a:endParaRPr lang="pl-PL" sz="2100" i="1" dirty="0"/>
          </a:p>
          <a:p>
            <a:pPr lvl="1"/>
            <a:r>
              <a:rPr lang="pl-PL" sz="2100" i="1" dirty="0"/>
              <a:t>Czy są jednoznaczne, obiektywne, czy pozwalają wybrać najlepsze wnioski?</a:t>
            </a:r>
          </a:p>
          <a:p>
            <a:pPr lvl="1"/>
            <a:r>
              <a:rPr lang="pl-PL" sz="2100" i="1" dirty="0"/>
              <a:t>Czy wnioskodawcy zgłaszają wątpliwości odnośnie kryteriów, jakie?</a:t>
            </a:r>
          </a:p>
          <a:p>
            <a:pPr lvl="1"/>
            <a:r>
              <a:rPr lang="pl-PL" sz="2100" i="1" dirty="0"/>
              <a:t>Co można zrobić, żeby poprawić katalog kryteriów?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pPr lvl="1"/>
            <a:endParaRPr lang="pl-PL" sz="21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43541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i="1" dirty="0">
                <a:solidFill>
                  <a:srgbClr val="0070C0"/>
                </a:solidFill>
                <a:ea typeface="+mn-ea"/>
                <a:cs typeface="+mn-cs"/>
              </a:rPr>
              <a:t>WARUNKI DO SPEŁNIENIA PRZEZ LGD </a:t>
            </a:r>
            <a:br>
              <a:rPr lang="pl-PL" sz="4000" b="1" i="1" dirty="0">
                <a:solidFill>
                  <a:srgbClr val="0070C0"/>
                </a:solidFill>
                <a:ea typeface="+mn-ea"/>
                <a:cs typeface="+mn-cs"/>
              </a:rPr>
            </a:br>
            <a:r>
              <a:rPr lang="pl-PL" sz="4000" b="1" i="1" dirty="0">
                <a:solidFill>
                  <a:srgbClr val="0070C0"/>
                </a:solidFill>
                <a:ea typeface="+mn-ea"/>
                <a:cs typeface="+mn-cs"/>
              </a:rPr>
              <a:t>na dzień 31 grudnia 2023 roku</a:t>
            </a:r>
          </a:p>
        </p:txBody>
      </p:sp>
      <p:sp>
        <p:nvSpPr>
          <p:cNvPr id="3" name="Prostokąt 2"/>
          <p:cNvSpPr/>
          <p:nvPr/>
        </p:nvSpPr>
        <p:spPr>
          <a:xfrm>
            <a:off x="574179" y="1845449"/>
            <a:ext cx="11319163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600" i="1" dirty="0"/>
              <a:t>Realizacja % wskaźników osiągniętych</a:t>
            </a:r>
          </a:p>
          <a:p>
            <a:endParaRPr lang="pl-PL" sz="2600" i="1" dirty="0"/>
          </a:p>
          <a:p>
            <a:r>
              <a:rPr lang="pl-PL" sz="2600" i="1" dirty="0"/>
              <a:t>LGD jest zobligowane:</a:t>
            </a:r>
          </a:p>
          <a:p>
            <a:r>
              <a:rPr lang="pl-PL" sz="2600" b="1" i="1" dirty="0"/>
              <a:t>1) </a:t>
            </a:r>
            <a:r>
              <a:rPr lang="pl-PL" sz="2600" b="1" i="1" dirty="0">
                <a:solidFill>
                  <a:srgbClr val="FF0000"/>
                </a:solidFill>
              </a:rPr>
              <a:t>do 30 czerwca 2023 osiągnąć poziom co najmniej 85% </a:t>
            </a:r>
            <a:r>
              <a:rPr lang="pl-PL" sz="2600" i="1" dirty="0"/>
              <a:t>środków finansowych przeznaczonych na wsparcie realizacji operacji w ramach LSR</a:t>
            </a:r>
            <a:endParaRPr lang="pl-PL" sz="2600" b="1" i="1" u="sng" dirty="0"/>
          </a:p>
          <a:p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9C7DC6-8514-46DC-88A1-83E82A518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i="1" dirty="0">
                <a:solidFill>
                  <a:srgbClr val="0070C0"/>
                </a:solidFill>
                <a:latin typeface="AR CENA"/>
              </a:rPr>
              <a:t>Projekty współpracy:</a:t>
            </a: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9A9A22C3-C24B-4756-A5D7-11C8131D4FAB}"/>
              </a:ext>
            </a:extLst>
          </p:cNvPr>
          <p:cNvSpPr/>
          <p:nvPr/>
        </p:nvSpPr>
        <p:spPr>
          <a:xfrm>
            <a:off x="276687" y="1818009"/>
            <a:ext cx="1163862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b="1" i="1" dirty="0">
              <a:solidFill>
                <a:srgbClr val="FF0000"/>
              </a:solidFill>
            </a:endParaRPr>
          </a:p>
          <a:p>
            <a:pPr algn="ctr"/>
            <a:r>
              <a:rPr lang="pl-PL" dirty="0">
                <a:solidFill>
                  <a:srgbClr val="FF0000"/>
                </a:solidFill>
              </a:rPr>
              <a:t>W związku ze zwiększeniem puli środków na projekty współpracy aneksem nr 12 z dnia 3 listopada 2021 r.</a:t>
            </a:r>
          </a:p>
          <a:p>
            <a:pPr algn="ctr"/>
            <a:r>
              <a:rPr lang="pl-PL" dirty="0">
                <a:solidFill>
                  <a:srgbClr val="FF0000"/>
                </a:solidFill>
              </a:rPr>
              <a:t>Do realizacji pozostały 2 projekty współpracy z przedsięwzięć:</a:t>
            </a:r>
          </a:p>
          <a:p>
            <a:pPr algn="ctr"/>
            <a:endParaRPr lang="pl-PL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u="none" strike="noStrike" dirty="0">
                <a:effectLst/>
              </a:rPr>
              <a:t>Cel 3.0 Podniesienie atrakcyjności turystycznej obszaru LGD, cel szczegółowy: 3.1 Wzrost atrakcyjności rekreacyjnej i turystycznej obszarów wiejskich, przedsięwzięcie: 3.1.1 Rozwój ogólnodostępnej i niekomercyjnej infrastruktury rekreacyjnej  i turystycznej – ilość projektów 1, kwota </a:t>
            </a:r>
            <a:r>
              <a:rPr lang="pl-PL" sz="1800" b="1" u="none" strike="noStrike" dirty="0">
                <a:effectLst/>
              </a:rPr>
              <a:t>374 400,00 zł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b="0" i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u="none" strike="noStrike" dirty="0">
                <a:effectLst/>
              </a:rPr>
              <a:t>Cel 3.0 Podniesienie atrakcyjności turystycznej obszaru LGD, Cel szczegółowy: 3.3 Zintegrowane działania promocyjne, przedsięwzięcie 3.3.1 Działania/ inicjatywy promujące lokalne produkty/ dziedzictwo kulturowo- historyczne oraz walory turystyczne obszaru LGD. Liczba zrealizowanych projektów współpracy - ilość projektów 1, kwota </a:t>
            </a:r>
            <a:r>
              <a:rPr lang="pl-PL" sz="1800" b="1" u="none" strike="noStrike" dirty="0">
                <a:effectLst/>
              </a:rPr>
              <a:t>120 000,00 zł</a:t>
            </a:r>
            <a:endParaRPr lang="pl-PL" sz="1800" b="1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800" u="none" strike="noStrike" dirty="0">
              <a:effectLst/>
            </a:endParaRPr>
          </a:p>
          <a:p>
            <a:pPr algn="ctr"/>
            <a:endParaRPr lang="pl-PL" dirty="0">
              <a:solidFill>
                <a:srgbClr val="FF0000"/>
              </a:solidFill>
            </a:endParaRPr>
          </a:p>
          <a:p>
            <a:pPr algn="ctr"/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51409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BF6D8722-1BCD-4365-B018-1F45A79A483E}"/>
              </a:ext>
            </a:extLst>
          </p:cNvPr>
          <p:cNvSpPr/>
          <p:nvPr/>
        </p:nvSpPr>
        <p:spPr>
          <a:xfrm>
            <a:off x="481913" y="2001794"/>
            <a:ext cx="1087394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400" b="1" i="1" dirty="0">
                <a:solidFill>
                  <a:srgbClr val="0070C0"/>
                </a:solidFill>
                <a:latin typeface="AR CENA"/>
              </a:rPr>
              <a:t>Pozostała działalność animacyjno – aktywizacyjna LGD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6998829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6004" y="2419109"/>
            <a:ext cx="11386992" cy="40434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000" b="1" dirty="0"/>
          </a:p>
          <a:p>
            <a:pPr>
              <a:buNone/>
            </a:pPr>
            <a:endParaRPr lang="pl-PL" sz="2000" i="1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DD534547-8EF0-4C94-8142-57F09B33B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45640"/>
          </a:xfrm>
        </p:spPr>
        <p:txBody>
          <a:bodyPr>
            <a:normAutofit fontScale="90000"/>
          </a:bodyPr>
          <a:lstStyle/>
          <a:p>
            <a:pPr algn="ctr"/>
            <a:r>
              <a:rPr lang="pl-PL" i="1" dirty="0">
                <a:solidFill>
                  <a:srgbClr val="0070C0"/>
                </a:solidFill>
                <a:latin typeface="AR CENA"/>
              </a:rPr>
              <a:t>Ze względu na bardzo nie pewny czas związany z pandemią i obostrzeniami udało zorganizować się 2 spotkania.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BB2F1D55-8070-4767-999D-08DD9AEB3DAA}"/>
              </a:ext>
            </a:extLst>
          </p:cNvPr>
          <p:cNvSpPr/>
          <p:nvPr/>
        </p:nvSpPr>
        <p:spPr>
          <a:xfrm>
            <a:off x="216004" y="2210765"/>
            <a:ext cx="11638626" cy="4665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b="1" i="1" dirty="0">
              <a:solidFill>
                <a:srgbClr val="FF0000"/>
              </a:solidFill>
            </a:endParaRPr>
          </a:p>
          <a:p>
            <a:pPr algn="ctr"/>
            <a:endParaRPr lang="pl-PL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u="none" strike="noStrike" dirty="0">
                <a:effectLst/>
              </a:rPr>
              <a:t>Spotkanie informacyjne w zakresie innowacyjnych rozwiązań w produkcji rolno- spożywczej - Warsztaty serowarskie </a:t>
            </a:r>
            <a:endParaRPr lang="pl-PL" sz="1800" b="1" u="none" strike="noStrike" dirty="0">
              <a:effectLst/>
            </a:endParaRPr>
          </a:p>
          <a:p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19.4 </a:t>
            </a:r>
            <a:r>
              <a:rPr lang="pl-PL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Wsparcie na rzecz kosztów bieżących i aktywizacji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Programu Rozwoju Obszarów Miejskich na lata 2014-2020 dla</a:t>
            </a:r>
          </a:p>
          <a:p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30 osób.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Cel: 2.0</a:t>
            </a:r>
            <a:r>
              <a:rPr lang="pl-PL" sz="1800" spc="-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Aktywizacja</a:t>
            </a:r>
            <a:r>
              <a:rPr lang="pl-PL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zawodowa</a:t>
            </a:r>
            <a:r>
              <a:rPr lang="pl-PL" sz="18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pl-PL" sz="1800" spc="-1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społeczna mieszkańców obszaru, cel szczegółowy 2.3 Działania na rzecz </a:t>
            </a:r>
          </a:p>
          <a:p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rozwoju oraz produkcji rolno – spożywczej na terenie LGD, przedsięwzięcie 2.3.1 Podnoszenie poziomu kompetencji i   </a:t>
            </a:r>
          </a:p>
          <a:p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wiedzy rolników oraz producentów rolno – spożywczych w zakresie nowoczesnych/innowacyjnych rozwiązań</a:t>
            </a:r>
            <a:endParaRPr lang="pl-PL" b="0" i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403225" marR="118745" indent="-285750" algn="just">
              <a:lnSpc>
                <a:spcPct val="100000"/>
              </a:lnSpc>
              <a:spcBef>
                <a:spcPts val="106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potkanie integracyjno — aktywizacyjne, wspieranie partycypacji społeczności lokalnej, spotkanie integracyjne mieszkańców gminy i powiatu łowickiego współfinansowanego z poddziałania</a:t>
            </a:r>
          </a:p>
          <a:p>
            <a:pPr marL="337185" marR="127000" indent="8890" algn="just">
              <a:lnSpc>
                <a:spcPct val="100000"/>
              </a:lnSpc>
              <a:spcAft>
                <a:spcPts val="0"/>
              </a:spcAf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19.4 </a:t>
            </a:r>
            <a:r>
              <a:rPr lang="pl-PL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Wsparcie na rzecz kosztów bieżących i aktywizacji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Programu Rozwoju Obszarów Miejskich na lata 2014-2020 dla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50 osób.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Cel: 2.0</a:t>
            </a:r>
            <a:r>
              <a:rPr lang="pl-PL" sz="1800" spc="-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Aktywizacja</a:t>
            </a:r>
            <a:r>
              <a:rPr lang="pl-PL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zawodowa</a:t>
            </a:r>
            <a:r>
              <a:rPr lang="pl-PL" sz="18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pl-PL" sz="1800" spc="-1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społeczna mieszkańców obszaru, cel szczegółowy 2.2 Wspieranie i rozwój kapitału społecznego oraz wsparcie włączenia społecznego, przedsięwzięcie 2.2.1 Organizacja spotkań integracyjno aktywizacyjnych, wspieranie partycypacji społeczności</a:t>
            </a:r>
            <a:r>
              <a:rPr lang="pl-PL" sz="1800" spc="1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lokalnej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800" u="none" strike="noStrike" dirty="0">
              <a:effectLst/>
            </a:endParaRPr>
          </a:p>
          <a:p>
            <a:pPr algn="ctr"/>
            <a:endParaRPr lang="pl-PL" dirty="0">
              <a:solidFill>
                <a:srgbClr val="FF0000"/>
              </a:solidFill>
            </a:endParaRPr>
          </a:p>
          <a:p>
            <a:pPr algn="ctr"/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0411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9A9A22C3-C24B-4756-A5D7-11C8131D4FAB}"/>
              </a:ext>
            </a:extLst>
          </p:cNvPr>
          <p:cNvSpPr/>
          <p:nvPr/>
        </p:nvSpPr>
        <p:spPr>
          <a:xfrm>
            <a:off x="261891" y="1603873"/>
            <a:ext cx="1166821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pl-PL" sz="2000" b="1" i="1" dirty="0"/>
              <a:t>W grudniu 2021 </a:t>
            </a:r>
            <a:r>
              <a:rPr lang="pl-PL" sz="2000" i="1" dirty="0"/>
              <a:t>został stworzony film podsumowujący wdrażanie Lokalnej Strategii Rozwoju. Aktualnie trwają prace nad zamieszczeniem go na stronie internetowej</a:t>
            </a:r>
          </a:p>
          <a:p>
            <a:pPr>
              <a:buNone/>
            </a:pPr>
            <a:endParaRPr lang="pl-PL" sz="2000" i="1" dirty="0"/>
          </a:p>
          <a:p>
            <a:pPr>
              <a:buNone/>
            </a:pPr>
            <a:r>
              <a:rPr lang="pl-PL" sz="2000" b="1" i="1" dirty="0"/>
              <a:t>22 sierpnia 2021 roku </a:t>
            </a:r>
            <a:r>
              <a:rPr lang="pl-PL" sz="2000" i="1" dirty="0"/>
              <a:t>Kierownik Biura uczestniczyła w Dożynkach Wojewódzkich w Rogowie</a:t>
            </a:r>
          </a:p>
          <a:p>
            <a:pPr>
              <a:buNone/>
            </a:pPr>
            <a:endParaRPr lang="pl-PL" sz="2000" i="1" dirty="0"/>
          </a:p>
          <a:p>
            <a:pPr>
              <a:buNone/>
            </a:pPr>
            <a:r>
              <a:rPr lang="pl-PL" sz="2000" b="1" i="1" dirty="0"/>
              <a:t>15 listopada 2021 roku </a:t>
            </a:r>
            <a:r>
              <a:rPr lang="pl-PL" sz="2000" i="1" dirty="0"/>
              <a:t>Prezes LGD wraz z Kierownik Biura uczestniczyli w konferencji Kierunki Rozwoju Turystyki w województwie łódzkim </a:t>
            </a:r>
          </a:p>
          <a:p>
            <a:pPr>
              <a:buNone/>
            </a:pPr>
            <a:endParaRPr lang="pl-PL" sz="2000" i="1" dirty="0"/>
          </a:p>
          <a:p>
            <a:pPr>
              <a:buNone/>
            </a:pPr>
            <a:r>
              <a:rPr lang="pl-PL" sz="2000" i="1" dirty="0"/>
              <a:t>Kierownik Biura uczestniczy w comiesięcznych spotkaniach Polskiej Sieci LGD online</a:t>
            </a:r>
          </a:p>
        </p:txBody>
      </p:sp>
    </p:spTree>
    <p:extLst>
      <p:ext uri="{BB962C8B-B14F-4D97-AF65-F5344CB8AC3E}">
        <p14:creationId xmlns:p14="http://schemas.microsoft.com/office/powerpoint/2010/main" val="35008633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3096" y="-129363"/>
            <a:ext cx="10515600" cy="1582091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b="1" dirty="0">
                <a:solidFill>
                  <a:srgbClr val="0070C0"/>
                </a:solidFill>
                <a:latin typeface="AR ESSENCE" panose="02000000000000000000" pitchFamily="2" charset="0"/>
              </a:rPr>
              <a:t> </a:t>
            </a:r>
            <a:br>
              <a:rPr lang="pl-PL" sz="3200" b="1" i="1" dirty="0">
                <a:solidFill>
                  <a:srgbClr val="0070C0"/>
                </a:solidFill>
                <a:latin typeface="AR ESSENCE" panose="02000000000000000000" pitchFamily="2" charset="0"/>
              </a:rPr>
            </a:br>
            <a:r>
              <a:rPr lang="pl-PL" sz="3200" b="1" i="1" dirty="0">
                <a:solidFill>
                  <a:srgbClr val="0070C0"/>
                </a:solidFill>
                <a:latin typeface="AR ESSENCE" panose="02000000000000000000" pitchFamily="2" charset="0"/>
              </a:rPr>
              <a:t> </a:t>
            </a:r>
            <a:r>
              <a:rPr lang="pl-PL" b="1" i="1" dirty="0">
                <a:solidFill>
                  <a:srgbClr val="0070C0"/>
                </a:solidFill>
                <a:latin typeface="AR CENA"/>
                <a:ea typeface="+mn-ea"/>
                <a:cs typeface="+mn-cs"/>
              </a:rPr>
              <a:t>Przeprowadzone szkolenia przez  pracowników LGD.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6132" y="2013994"/>
            <a:ext cx="11799735" cy="443623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ctr">
              <a:buNone/>
            </a:pPr>
            <a:endParaRPr lang="pl-PL" sz="2400" b="1" i="1" dirty="0"/>
          </a:p>
          <a:p>
            <a:pPr marL="0" indent="0" algn="just">
              <a:buNone/>
            </a:pPr>
            <a:r>
              <a:rPr lang="pl-PL" sz="2400" b="1" i="1" dirty="0"/>
              <a:t>Program „Działaj Lokalnie” 8 czerwca 2021r. Sala Konferencyjna Biura LGD ,,Ziemia Łowicka”.</a:t>
            </a:r>
            <a:r>
              <a:rPr lang="pl-PL" sz="2400" i="1" dirty="0"/>
              <a:t> Szkolenie dla potencjalnych grantobiorców w ramach Programu ,,Działaj Lokalnie” oraz </a:t>
            </a:r>
            <a:r>
              <a:rPr lang="pl-PL" sz="2400" b="1" i="1" dirty="0"/>
              <a:t>13 lipca Sala Konferencyjna Biura LGD ,,Ziemia Łowicka”. </a:t>
            </a:r>
            <a:r>
              <a:rPr lang="pl-PL" sz="2400" i="1" dirty="0"/>
              <a:t>Podpisanie umów z grantobiorcami w ramach Programu ,,Działaj Lokalnie” oraz przeprowadzenie szkolenia jak prawidłowo zrealizować i rozliczyć projekt.</a:t>
            </a:r>
          </a:p>
        </p:txBody>
      </p:sp>
    </p:spTree>
    <p:extLst>
      <p:ext uri="{BB962C8B-B14F-4D97-AF65-F5344CB8AC3E}">
        <p14:creationId xmlns:p14="http://schemas.microsoft.com/office/powerpoint/2010/main" val="30499370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zialaj_lokalnie_logo_cmy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02" y="261023"/>
            <a:ext cx="1697563" cy="2546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2" descr="http://www.lgdziemialowicka.pl/sites/default/files/lgd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3474" y="310273"/>
            <a:ext cx="6536907" cy="1454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rostokąt 4"/>
          <p:cNvSpPr/>
          <p:nvPr/>
        </p:nvSpPr>
        <p:spPr>
          <a:xfrm>
            <a:off x="611040" y="3060898"/>
            <a:ext cx="112776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800" i="1" dirty="0"/>
              <a:t>Stowarzyszenie LGD ,,Ziemia Łowicka” kolejny raz zawarło umowę na dotację ze Stowarzyszeniem Rozwoju Filantropii Polsce realizującym Program ,,Działaj Lokalnie” finansowany przez Polsko-Amerykańską Fundację Wolności. Program ten ma na celu aktywizowanie lokalnych społeczności o charakterze dobra wspólnego. Projekty te służą pobudzaniu aspiracji rozwojowych, poprawie jakości życia co w rezultacie przyczynia się do budowania lokalnego kapitału społecznego.</a:t>
            </a:r>
          </a:p>
        </p:txBody>
      </p:sp>
    </p:spTree>
    <p:extLst>
      <p:ext uri="{BB962C8B-B14F-4D97-AF65-F5344CB8AC3E}">
        <p14:creationId xmlns:p14="http://schemas.microsoft.com/office/powerpoint/2010/main" val="33521552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3336" y="284205"/>
            <a:ext cx="10515600" cy="993913"/>
          </a:xfrm>
        </p:spPr>
        <p:txBody>
          <a:bodyPr>
            <a:normAutofit fontScale="90000"/>
          </a:bodyPr>
          <a:lstStyle/>
          <a:p>
            <a:pPr algn="ctr"/>
            <a:br>
              <a:rPr lang="pl-PL" sz="3200" b="1" i="1" dirty="0">
                <a:solidFill>
                  <a:srgbClr val="0070C0"/>
                </a:solidFill>
                <a:latin typeface="AR ESSENCE" panose="02000000000000000000" pitchFamily="2" charset="0"/>
              </a:rPr>
            </a:br>
            <a:r>
              <a:rPr lang="pl-PL" sz="4000" b="1" i="1" dirty="0">
                <a:solidFill>
                  <a:srgbClr val="0070C0"/>
                </a:solidFill>
                <a:latin typeface="AR CENA"/>
                <a:ea typeface="+mn-ea"/>
                <a:cs typeface="+mn-cs"/>
              </a:rPr>
              <a:t>Nabór w ramach Programu ,,Działaj Lokalnie”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2593" y="1363399"/>
            <a:ext cx="11406814" cy="52103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i="1" dirty="0">
                <a:solidFill>
                  <a:srgbClr val="FF0000"/>
                </a:solidFill>
              </a:rPr>
              <a:t>Działania przeprowadzone w ramach złożonych wniosków:</a:t>
            </a:r>
          </a:p>
          <a:p>
            <a:pPr>
              <a:lnSpc>
                <a:spcPct val="120000"/>
              </a:lnSpc>
            </a:pPr>
            <a:r>
              <a:rPr lang="pl-PL" sz="1600" dirty="0"/>
              <a:t>1. Ochotnicza Straż Pożarna w Zabostowie Dużym „Zielony zakątek antidotum na covid19” </a:t>
            </a:r>
          </a:p>
          <a:p>
            <a:pPr>
              <a:lnSpc>
                <a:spcPct val="120000"/>
              </a:lnSpc>
            </a:pPr>
            <a:r>
              <a:rPr lang="pl-PL" sz="1600" dirty="0"/>
              <a:t>2. Stowarzyszenie na rzecz rozwoju Gminy Kocierzew Południowy, „Zdrowo i aktywnie - działania przeciwdziałające COVID-19 w Gminie Kocierzew Południowy” </a:t>
            </a:r>
          </a:p>
          <a:p>
            <a:pPr>
              <a:lnSpc>
                <a:spcPct val="120000"/>
              </a:lnSpc>
            </a:pPr>
            <a:r>
              <a:rPr lang="pl-PL" sz="1600" dirty="0"/>
              <a:t>3. Stowarzyszenie KGW - razem Dla Gminy Chąśno, „Warzywne inspiracje na wakacje dieta </a:t>
            </a:r>
            <a:r>
              <a:rPr lang="pl-PL" sz="1600" dirty="0" err="1"/>
              <a:t>covidowa</a:t>
            </a:r>
            <a:r>
              <a:rPr lang="pl-PL" sz="1600" dirty="0"/>
              <a:t>” </a:t>
            </a:r>
          </a:p>
          <a:p>
            <a:pPr>
              <a:lnSpc>
                <a:spcPct val="120000"/>
              </a:lnSpc>
            </a:pPr>
            <a:r>
              <a:rPr lang="pl-PL" sz="1600" dirty="0"/>
              <a:t>4. Koło Gospodyń Wiejskich "Retro-Xężanki", „Zamiast miejsce grzać w fotelu zagraj z nami przyjacielu” </a:t>
            </a:r>
          </a:p>
          <a:p>
            <a:pPr>
              <a:lnSpc>
                <a:spcPct val="120000"/>
              </a:lnSpc>
            </a:pPr>
            <a:r>
              <a:rPr lang="pl-PL" sz="1600" dirty="0"/>
              <a:t>5. Ochotnicza Straż Pożarna w Teresewie, „Powrót do wspólnych spotkań – grillujemy smacznie i zdrowo” </a:t>
            </a:r>
          </a:p>
          <a:p>
            <a:pPr>
              <a:lnSpc>
                <a:spcPct val="120000"/>
              </a:lnSpc>
            </a:pPr>
            <a:r>
              <a:rPr lang="pl-PL" sz="1600" dirty="0"/>
              <a:t>6. Ochotnicza Straż Pożarna w Skaratkach, „Skaratki- radość działania” </a:t>
            </a:r>
          </a:p>
          <a:p>
            <a:pPr>
              <a:lnSpc>
                <a:spcPct val="120000"/>
              </a:lnSpc>
            </a:pPr>
            <a:r>
              <a:rPr lang="pl-PL" sz="1600" dirty="0"/>
              <a:t>7. Ochotnicza Straż Pożarna w Kompinie, „Razem przeciw izolacji - integracja mieszkańców po okresie pandemii Covid-19” </a:t>
            </a:r>
          </a:p>
          <a:p>
            <a:pPr>
              <a:lnSpc>
                <a:spcPct val="120000"/>
              </a:lnSpc>
            </a:pPr>
            <a:r>
              <a:rPr lang="pl-PL" sz="1600" dirty="0"/>
              <a:t>8. KGW Gminy Bielawy, „Czas pandemii szybciej minie, gdy zrobimy udekorowany kwiatami piknik w gminie”</a:t>
            </a:r>
            <a:endParaRPr lang="pl-PL" i="1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endParaRPr lang="pl-PL" sz="8600" i="1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pl-PL" sz="8600" i="1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endParaRPr lang="pl-PL" sz="8600" i="1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pl-PL" b="1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pl-PL" b="1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pl-PL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l-PL" b="1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pl-PL" b="1" dirty="0">
              <a:solidFill>
                <a:srgbClr val="FF0000"/>
              </a:solidFill>
            </a:endParaRPr>
          </a:p>
          <a:p>
            <a:endParaRPr lang="pl-PL" dirty="0">
              <a:solidFill>
                <a:srgbClr val="FF0000"/>
              </a:solidFill>
            </a:endParaRPr>
          </a:p>
          <a:p>
            <a:pPr>
              <a:buNone/>
            </a:pPr>
            <a:endParaRPr lang="pl-PL" dirty="0">
              <a:solidFill>
                <a:srgbClr val="FF0000"/>
              </a:solidFill>
            </a:endParaRPr>
          </a:p>
          <a:p>
            <a:pPr>
              <a:buNone/>
            </a:pP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62548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74780" y="606420"/>
            <a:ext cx="11221375" cy="582328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sz="3000" b="1" i="1" dirty="0">
                <a:solidFill>
                  <a:srgbClr val="0070C0"/>
                </a:solidFill>
              </a:rPr>
              <a:t>Ogłoszone i przeprowadzone Nabory  Program ,,Działaj Lokalnie”</a:t>
            </a:r>
          </a:p>
          <a:p>
            <a:pPr marL="0" indent="0">
              <a:buNone/>
            </a:pPr>
            <a:endParaRPr lang="pl-PL" sz="1200" b="1" i="1" dirty="0"/>
          </a:p>
          <a:p>
            <a:pPr marL="0" indent="0" algn="ctr">
              <a:buNone/>
            </a:pPr>
            <a:r>
              <a:rPr lang="pl-PL" sz="3000" b="1" i="1" dirty="0"/>
              <a:t>  </a:t>
            </a:r>
            <a:r>
              <a:rPr lang="pl-PL" sz="3000" i="1" dirty="0"/>
              <a:t>Termin naborów</a:t>
            </a:r>
            <a:r>
              <a:rPr lang="pl-PL" sz="3000" i="1" dirty="0">
                <a:solidFill>
                  <a:srgbClr val="FF0000"/>
                </a:solidFill>
              </a:rPr>
              <a:t>:  od  24 maja do 24 czerwca 2021 r. </a:t>
            </a:r>
            <a:br>
              <a:rPr lang="pl-PL" sz="3000" i="1" dirty="0"/>
            </a:br>
            <a:endParaRPr lang="pl-PL" sz="3000" i="1" dirty="0"/>
          </a:p>
          <a:p>
            <a:pPr marL="0" indent="0" algn="ctr">
              <a:buNone/>
            </a:pPr>
            <a:r>
              <a:rPr lang="pl-PL" sz="3000" i="1" dirty="0"/>
              <a:t>  </a:t>
            </a:r>
            <a:r>
              <a:rPr lang="pl-PL" sz="3000" i="1" u="sng" dirty="0"/>
              <a:t>Granty pula środków przeznaczona na granty </a:t>
            </a:r>
            <a:r>
              <a:rPr lang="pl-PL" sz="3000" b="1" i="1" u="sng" dirty="0">
                <a:solidFill>
                  <a:srgbClr val="00B0F0"/>
                </a:solidFill>
              </a:rPr>
              <a:t>24 000,00 zł</a:t>
            </a:r>
          </a:p>
          <a:p>
            <a:pPr marL="0" indent="0" algn="ctr">
              <a:buNone/>
            </a:pPr>
            <a:r>
              <a:rPr lang="pl-PL" sz="3000" i="1" u="sng" dirty="0"/>
              <a:t>kwota dotacji jednego projektu maksymalnie </a:t>
            </a:r>
            <a:r>
              <a:rPr lang="pl-PL" sz="3000" b="1" i="1" u="sng" dirty="0">
                <a:solidFill>
                  <a:srgbClr val="00B050"/>
                </a:solidFill>
              </a:rPr>
              <a:t>do 3 000,00 zł.</a:t>
            </a:r>
          </a:p>
          <a:p>
            <a:pPr marL="0" indent="0" algn="ctr">
              <a:buNone/>
            </a:pPr>
            <a:endParaRPr lang="pl-PL" sz="3000" i="1" u="sng" dirty="0"/>
          </a:p>
          <a:p>
            <a:pPr algn="just"/>
            <a:r>
              <a:rPr lang="pl-PL" sz="3000" i="1" dirty="0"/>
              <a:t> </a:t>
            </a:r>
            <a:r>
              <a:rPr lang="pl-PL" sz="2700" i="1" dirty="0"/>
              <a:t>Liczba złożonych wniosków: </a:t>
            </a:r>
            <a:r>
              <a:rPr lang="pl-PL" sz="2700" b="1" i="1" dirty="0"/>
              <a:t>8 szt.</a:t>
            </a:r>
          </a:p>
          <a:p>
            <a:pPr marL="0" indent="0" algn="just"/>
            <a:r>
              <a:rPr lang="pl-PL" sz="2700" i="1" dirty="0"/>
              <a:t>  Liczba wniosków wybranych przez Lokalną Komisję Grantową do wsparcia</a:t>
            </a:r>
            <a:r>
              <a:rPr lang="pl-PL" sz="2700" b="1" i="1" dirty="0"/>
              <a:t>:  	8 szt.</a:t>
            </a:r>
            <a:endParaRPr lang="pl-PL" sz="2700" i="1" dirty="0"/>
          </a:p>
          <a:p>
            <a:pPr marL="0" indent="0" algn="just">
              <a:lnSpc>
                <a:spcPct val="120000"/>
              </a:lnSpc>
            </a:pPr>
            <a:r>
              <a:rPr lang="pl-PL" sz="2700" i="1" dirty="0"/>
              <a:t>  Liczba podpisanych umów z beneficjentami: </a:t>
            </a:r>
            <a:r>
              <a:rPr lang="pl-PL" sz="2700" b="1" i="1" dirty="0"/>
              <a:t>8 szt. </a:t>
            </a:r>
            <a:r>
              <a:rPr lang="pl-PL" sz="2700" i="1" dirty="0"/>
              <a:t>  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pl-PL" sz="2700" i="1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2700" i="1" dirty="0"/>
              <a:t>Wszystkie wnioski zrealizowane i rozliczone w terminie zgodnie z warunkami umowy.  </a:t>
            </a:r>
          </a:p>
          <a:p>
            <a:pPr marL="0" indent="0">
              <a:buNone/>
            </a:pPr>
            <a:r>
              <a:rPr lang="pl-PL" sz="3000" dirty="0"/>
              <a:t>  </a:t>
            </a:r>
          </a:p>
          <a:p>
            <a:pPr marL="0" indent="0"/>
            <a:endParaRPr lang="pl-PL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92123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733926" y="252663"/>
            <a:ext cx="10455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i="1" dirty="0">
                <a:solidFill>
                  <a:srgbClr val="0070C0"/>
                </a:solidFill>
                <a:latin typeface="AR CENA"/>
              </a:rPr>
              <a:t>Skuteczność działania Biura LGD                                Zestawienie ankiet oceny szkolenia </a:t>
            </a:r>
          </a:p>
          <a:p>
            <a:pPr algn="ctr"/>
            <a:r>
              <a:rPr lang="pl-PL" sz="2800" b="1" i="1" dirty="0">
                <a:solidFill>
                  <a:srgbClr val="0070C0"/>
                </a:solidFill>
                <a:latin typeface="AR CENA"/>
              </a:rPr>
              <a:t>– WARSZTATY SEROWARSKIE.</a:t>
            </a:r>
          </a:p>
        </p:txBody>
      </p:sp>
      <p:graphicFrame>
        <p:nvGraphicFramePr>
          <p:cNvPr id="5" name="Wykres 4">
            <a:extLst>
              <a:ext uri="{FF2B5EF4-FFF2-40B4-BE49-F238E27FC236}">
                <a16:creationId xmlns:a16="http://schemas.microsoft.com/office/drawing/2014/main" id="{EA8EE4FE-D2D3-410F-9168-FA4BF20308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2223643"/>
              </p:ext>
            </p:extLst>
          </p:nvPr>
        </p:nvGraphicFramePr>
        <p:xfrm>
          <a:off x="486887" y="1857374"/>
          <a:ext cx="11412187" cy="4747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194698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733926" y="252663"/>
            <a:ext cx="104554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i="1" dirty="0">
                <a:solidFill>
                  <a:srgbClr val="0070C0"/>
                </a:solidFill>
                <a:latin typeface="AR CENA"/>
              </a:rPr>
              <a:t>Skuteczność działania Biura LGD                                Zestawienie ankiet oceny </a:t>
            </a:r>
          </a:p>
          <a:p>
            <a:pPr algn="ctr"/>
            <a:r>
              <a:rPr lang="pl-PL" sz="3600" b="1" i="1" dirty="0">
                <a:solidFill>
                  <a:srgbClr val="0070C0"/>
                </a:solidFill>
                <a:latin typeface="AR CENA"/>
              </a:rPr>
              <a:t>SPOTKANIE INTEGRACYJNE 04.06.2021R.</a:t>
            </a:r>
          </a:p>
        </p:txBody>
      </p:sp>
      <p:graphicFrame>
        <p:nvGraphicFramePr>
          <p:cNvPr id="6" name="Wykres 5">
            <a:extLst>
              <a:ext uri="{FF2B5EF4-FFF2-40B4-BE49-F238E27FC236}">
                <a16:creationId xmlns:a16="http://schemas.microsoft.com/office/drawing/2014/main" id="{E9237F04-8615-41F7-8A19-7B28894351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4230002"/>
              </p:ext>
            </p:extLst>
          </p:nvPr>
        </p:nvGraphicFramePr>
        <p:xfrm>
          <a:off x="403762" y="2122713"/>
          <a:ext cx="11257808" cy="4482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2320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DF360BDB-A148-4C4B-98BB-CBC3144933AB}"/>
              </a:ext>
            </a:extLst>
          </p:cNvPr>
          <p:cNvSpPr/>
          <p:nvPr/>
        </p:nvSpPr>
        <p:spPr>
          <a:xfrm>
            <a:off x="1062898" y="1843192"/>
            <a:ext cx="1028898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000" b="1" dirty="0">
                <a:latin typeface="AR CENA" panose="02000000000000000000" pitchFamily="2" charset="0"/>
              </a:rPr>
              <a:t>Realizacja finansowa i rzeczowa LSR</a:t>
            </a:r>
          </a:p>
          <a:p>
            <a:pPr algn="ctr"/>
            <a:endParaRPr lang="pl-PL" sz="4000" i="1" dirty="0">
              <a:solidFill>
                <a:srgbClr val="0070C0"/>
              </a:solidFill>
              <a:latin typeface="AR CENA" panose="02000000000000000000" pitchFamily="2" charset="0"/>
            </a:endParaRPr>
          </a:p>
          <a:p>
            <a:pPr algn="ctr"/>
            <a:r>
              <a:rPr lang="pl-PL" sz="4000" b="1" i="1" dirty="0">
                <a:solidFill>
                  <a:srgbClr val="0070C0"/>
                </a:solidFill>
                <a:latin typeface="AR CENA" panose="02000000000000000000" pitchFamily="2" charset="0"/>
              </a:rPr>
              <a:t>Osiągnięte do końca 2021 roku wskaźniki produktu </a:t>
            </a:r>
            <a:br>
              <a:rPr lang="pl-PL" sz="4000" b="1" i="1" dirty="0">
                <a:solidFill>
                  <a:srgbClr val="0070C0"/>
                </a:solidFill>
                <a:latin typeface="AR CENA" panose="02000000000000000000" pitchFamily="2" charset="0"/>
              </a:rPr>
            </a:br>
            <a:r>
              <a:rPr lang="pl-PL" sz="4000" b="1" i="1" dirty="0">
                <a:solidFill>
                  <a:srgbClr val="0070C0"/>
                </a:solidFill>
                <a:latin typeface="AR CENA" panose="02000000000000000000" pitchFamily="2" charset="0"/>
              </a:rPr>
              <a:t>w podziale na przedsięwzięcia</a:t>
            </a:r>
            <a:endParaRPr lang="pl-PL" sz="4000" i="1" dirty="0">
              <a:latin typeface="AR CEN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65995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96253"/>
            <a:ext cx="10896600" cy="830179"/>
          </a:xfrm>
        </p:spPr>
        <p:txBody>
          <a:bodyPr>
            <a:normAutofit/>
          </a:bodyPr>
          <a:lstStyle/>
          <a:p>
            <a:pPr algn="ctr"/>
            <a:r>
              <a:rPr lang="pl-PL" sz="3600" b="1" i="1" dirty="0">
                <a:solidFill>
                  <a:srgbClr val="0070C0"/>
                </a:solidFill>
                <a:latin typeface="AR CENA"/>
                <a:ea typeface="+mn-ea"/>
                <a:cs typeface="+mn-cs"/>
              </a:rPr>
              <a:t>Konsultacje w biurze LGD</a:t>
            </a:r>
          </a:p>
        </p:txBody>
      </p:sp>
      <p:graphicFrame>
        <p:nvGraphicFramePr>
          <p:cNvPr id="6" name="Wykres 5">
            <a:extLst>
              <a:ext uri="{FF2B5EF4-FFF2-40B4-BE49-F238E27FC236}">
                <a16:creationId xmlns:a16="http://schemas.microsoft.com/office/drawing/2014/main" id="{999CB346-9472-4E81-A6AF-00EB705C47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1278909"/>
              </p:ext>
            </p:extLst>
          </p:nvPr>
        </p:nvGraphicFramePr>
        <p:xfrm>
          <a:off x="1078523" y="1090246"/>
          <a:ext cx="10468708" cy="5205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046700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394750"/>
            <a:ext cx="10515600" cy="1325563"/>
          </a:xfrm>
        </p:spPr>
        <p:txBody>
          <a:bodyPr/>
          <a:lstStyle/>
          <a:p>
            <a:pPr algn="ctr"/>
            <a:r>
              <a:rPr lang="pl-PL" b="1" dirty="0"/>
              <a:t>Ankieta on-</a:t>
            </a:r>
            <a:r>
              <a:rPr lang="pl-PL" b="1" dirty="0" err="1"/>
              <a:t>going</a:t>
            </a:r>
            <a:r>
              <a:rPr lang="pl-PL" b="1" dirty="0"/>
              <a:t> </a:t>
            </a:r>
          </a:p>
        </p:txBody>
      </p:sp>
      <p:sp>
        <p:nvSpPr>
          <p:cNvPr id="6" name="Prostokąt 5"/>
          <p:cNvSpPr/>
          <p:nvPr/>
        </p:nvSpPr>
        <p:spPr>
          <a:xfrm>
            <a:off x="3048000" y="3086471"/>
            <a:ext cx="6096000" cy="78765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pl-PL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EF8E7D16-CA26-40D7-A606-215BC30C59EC}"/>
              </a:ext>
            </a:extLst>
          </p:cNvPr>
          <p:cNvSpPr/>
          <p:nvPr/>
        </p:nvSpPr>
        <p:spPr>
          <a:xfrm>
            <a:off x="3048000" y="310583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6F1EBE0A-D5F9-4672-8779-FB5CE8FE21D2}"/>
              </a:ext>
            </a:extLst>
          </p:cNvPr>
          <p:cNvSpPr/>
          <p:nvPr/>
        </p:nvSpPr>
        <p:spPr>
          <a:xfrm>
            <a:off x="4092567" y="3241224"/>
            <a:ext cx="4006866" cy="11734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https://drive.google.com/drive/my-drive</a:t>
            </a:r>
            <a:endParaRPr lang="pl-PL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42036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0656"/>
          </a:xfrm>
        </p:spPr>
        <p:txBody>
          <a:bodyPr>
            <a:normAutofit fontScale="90000"/>
          </a:bodyPr>
          <a:lstStyle/>
          <a:p>
            <a:r>
              <a:rPr lang="pl-PL" b="1" i="1" dirty="0">
                <a:solidFill>
                  <a:srgbClr val="0070C0"/>
                </a:solidFill>
                <a:latin typeface="AR CENA"/>
              </a:rPr>
              <a:t>Dyskusja: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157161"/>
            <a:ext cx="10515600" cy="50198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b="1" i="1" dirty="0"/>
              <a:t>7. Jaka jest skuteczność działania biura LGD (działań animacyjnych, informacyjno-promocyjnych, doradczych)?</a:t>
            </a:r>
          </a:p>
          <a:p>
            <a:pPr marL="0" indent="0" algn="just">
              <a:buNone/>
            </a:pPr>
            <a:r>
              <a:rPr lang="pl-PL" b="1" i="1" dirty="0"/>
              <a:t>8. Jakie zmiany należy wprowadzić w działaniach LGD, by skuteczniej realizowała cele LSR?</a:t>
            </a:r>
          </a:p>
          <a:p>
            <a:pPr marL="0" indent="0" algn="just">
              <a:buNone/>
            </a:pPr>
            <a:endParaRPr lang="pl-PL" i="1" dirty="0"/>
          </a:p>
          <a:p>
            <a:pPr marL="0" indent="0" algn="just">
              <a:buNone/>
            </a:pPr>
            <a:r>
              <a:rPr lang="pl-PL" sz="4400" b="1" i="1" dirty="0">
                <a:solidFill>
                  <a:srgbClr val="0070C0"/>
                </a:solidFill>
                <a:latin typeface="AR CENA"/>
              </a:rPr>
              <a:t>Podsumowanie</a:t>
            </a:r>
            <a:r>
              <a:rPr lang="pl-PL" b="1" i="1" dirty="0">
                <a:solidFill>
                  <a:srgbClr val="0070C0"/>
                </a:solidFill>
                <a:latin typeface="AR CENA"/>
              </a:rPr>
              <a:t>:</a:t>
            </a:r>
          </a:p>
          <a:p>
            <a:pPr marL="0" indent="0" algn="just">
              <a:buNone/>
            </a:pPr>
            <a:endParaRPr lang="pl-PL" b="1" i="1" dirty="0"/>
          </a:p>
          <a:p>
            <a:pPr marL="0" indent="0" algn="just">
              <a:buNone/>
            </a:pPr>
            <a:r>
              <a:rPr lang="pl-PL" b="1" i="1" dirty="0"/>
              <a:t>9.Inne zagadnienia związane z procesem realizacji LSR</a:t>
            </a:r>
          </a:p>
          <a:p>
            <a:pPr marL="0" indent="0" algn="just">
              <a:buNone/>
            </a:pPr>
            <a:r>
              <a:rPr lang="pl-PL" b="1" i="1" dirty="0"/>
              <a:t>10.Sposób wykorzystania rekomendacji.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9520043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39" t="23691" r="22867" b="35397"/>
          <a:stretch>
            <a:fillRect/>
          </a:stretch>
        </p:blipFill>
        <p:spPr bwMode="auto">
          <a:xfrm>
            <a:off x="465981" y="165176"/>
            <a:ext cx="2095493" cy="2008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2468709" y="2372139"/>
            <a:ext cx="78812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b="1" i="1" dirty="0">
                <a:solidFill>
                  <a:srgbClr val="0070C0"/>
                </a:solidFill>
                <a:latin typeface="AR CENA" panose="02000000000000000000" pitchFamily="2" charset="0"/>
              </a:rPr>
              <a:t>DZIĘKUJEMY ZA UWAGĘ</a:t>
            </a:r>
          </a:p>
        </p:txBody>
      </p:sp>
      <p:pic>
        <p:nvPicPr>
          <p:cNvPr id="5" name="Obraz 4" descr="LogoUE kol">
            <a:extLst>
              <a:ext uri="{FF2B5EF4-FFF2-40B4-BE49-F238E27FC236}">
                <a16:creationId xmlns:a16="http://schemas.microsoft.com/office/drawing/2014/main" id="{603081CE-82DD-45A1-B291-8CA14359B2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354"/>
          <a:stretch>
            <a:fillRect/>
          </a:stretch>
        </p:blipFill>
        <p:spPr bwMode="auto">
          <a:xfrm>
            <a:off x="2517913" y="5255172"/>
            <a:ext cx="10064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3" descr="LEADER_LOGO_EU">
            <a:extLst>
              <a:ext uri="{FF2B5EF4-FFF2-40B4-BE49-F238E27FC236}">
                <a16:creationId xmlns:a16="http://schemas.microsoft.com/office/drawing/2014/main" id="{E8B6F2E3-3C47-4D93-9CCA-3A429F8EF2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670" y="5255172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az 1" descr="prow-2014-2020-logo-kolor_0">
            <a:extLst>
              <a:ext uri="{FF2B5EF4-FFF2-40B4-BE49-F238E27FC236}">
                <a16:creationId xmlns:a16="http://schemas.microsoft.com/office/drawing/2014/main" id="{75572A07-0E3E-4E7B-B4FF-562FFB667C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1778" y="5164684"/>
            <a:ext cx="1006475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rostokąt 7">
            <a:extLst>
              <a:ext uri="{FF2B5EF4-FFF2-40B4-BE49-F238E27FC236}">
                <a16:creationId xmlns:a16="http://schemas.microsoft.com/office/drawing/2014/main" id="{D40E32C8-9A12-403C-93FB-F8E3292FEF24}"/>
              </a:ext>
            </a:extLst>
          </p:cNvPr>
          <p:cNvSpPr/>
          <p:nvPr/>
        </p:nvSpPr>
        <p:spPr>
          <a:xfrm>
            <a:off x="92765" y="6128570"/>
            <a:ext cx="12099235" cy="325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pl-PL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Europejski Fundusz Rolny na rzecz Rozwoju Obszarów Wiejskich. Europa inwestująca w obszary wiejskie</a:t>
            </a: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307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951114FF-1114-40E5-B458-B3AB721A00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392112"/>
              </p:ext>
            </p:extLst>
          </p:nvPr>
        </p:nvGraphicFramePr>
        <p:xfrm>
          <a:off x="304799" y="117231"/>
          <a:ext cx="11699629" cy="6494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1384">
                  <a:extLst>
                    <a:ext uri="{9D8B030D-6E8A-4147-A177-3AD203B41FA5}">
                      <a16:colId xmlns:a16="http://schemas.microsoft.com/office/drawing/2014/main" val="1221111713"/>
                    </a:ext>
                  </a:extLst>
                </a:gridCol>
                <a:gridCol w="546057">
                  <a:extLst>
                    <a:ext uri="{9D8B030D-6E8A-4147-A177-3AD203B41FA5}">
                      <a16:colId xmlns:a16="http://schemas.microsoft.com/office/drawing/2014/main" val="698037471"/>
                    </a:ext>
                  </a:extLst>
                </a:gridCol>
                <a:gridCol w="577536">
                  <a:extLst>
                    <a:ext uri="{9D8B030D-6E8A-4147-A177-3AD203B41FA5}">
                      <a16:colId xmlns:a16="http://schemas.microsoft.com/office/drawing/2014/main" val="3279068160"/>
                    </a:ext>
                  </a:extLst>
                </a:gridCol>
                <a:gridCol w="639187">
                  <a:extLst>
                    <a:ext uri="{9D8B030D-6E8A-4147-A177-3AD203B41FA5}">
                      <a16:colId xmlns:a16="http://schemas.microsoft.com/office/drawing/2014/main" val="3707762150"/>
                    </a:ext>
                  </a:extLst>
                </a:gridCol>
                <a:gridCol w="883163">
                  <a:extLst>
                    <a:ext uri="{9D8B030D-6E8A-4147-A177-3AD203B41FA5}">
                      <a16:colId xmlns:a16="http://schemas.microsoft.com/office/drawing/2014/main" val="603575688"/>
                    </a:ext>
                  </a:extLst>
                </a:gridCol>
                <a:gridCol w="776914">
                  <a:extLst>
                    <a:ext uri="{9D8B030D-6E8A-4147-A177-3AD203B41FA5}">
                      <a16:colId xmlns:a16="http://schemas.microsoft.com/office/drawing/2014/main" val="214523791"/>
                    </a:ext>
                  </a:extLst>
                </a:gridCol>
                <a:gridCol w="577536">
                  <a:extLst>
                    <a:ext uri="{9D8B030D-6E8A-4147-A177-3AD203B41FA5}">
                      <a16:colId xmlns:a16="http://schemas.microsoft.com/office/drawing/2014/main" val="4285444674"/>
                    </a:ext>
                  </a:extLst>
                </a:gridCol>
                <a:gridCol w="639187">
                  <a:extLst>
                    <a:ext uri="{9D8B030D-6E8A-4147-A177-3AD203B41FA5}">
                      <a16:colId xmlns:a16="http://schemas.microsoft.com/office/drawing/2014/main" val="890778036"/>
                    </a:ext>
                  </a:extLst>
                </a:gridCol>
                <a:gridCol w="2264380">
                  <a:extLst>
                    <a:ext uri="{9D8B030D-6E8A-4147-A177-3AD203B41FA5}">
                      <a16:colId xmlns:a16="http://schemas.microsoft.com/office/drawing/2014/main" val="636045995"/>
                    </a:ext>
                  </a:extLst>
                </a:gridCol>
                <a:gridCol w="553925">
                  <a:extLst>
                    <a:ext uri="{9D8B030D-6E8A-4147-A177-3AD203B41FA5}">
                      <a16:colId xmlns:a16="http://schemas.microsoft.com/office/drawing/2014/main" val="1061582171"/>
                    </a:ext>
                  </a:extLst>
                </a:gridCol>
                <a:gridCol w="776914">
                  <a:extLst>
                    <a:ext uri="{9D8B030D-6E8A-4147-A177-3AD203B41FA5}">
                      <a16:colId xmlns:a16="http://schemas.microsoft.com/office/drawing/2014/main" val="4186740855"/>
                    </a:ext>
                  </a:extLst>
                </a:gridCol>
                <a:gridCol w="577536">
                  <a:extLst>
                    <a:ext uri="{9D8B030D-6E8A-4147-A177-3AD203B41FA5}">
                      <a16:colId xmlns:a16="http://schemas.microsoft.com/office/drawing/2014/main" val="1174440338"/>
                    </a:ext>
                  </a:extLst>
                </a:gridCol>
                <a:gridCol w="639187">
                  <a:extLst>
                    <a:ext uri="{9D8B030D-6E8A-4147-A177-3AD203B41FA5}">
                      <a16:colId xmlns:a16="http://schemas.microsoft.com/office/drawing/2014/main" val="1082317359"/>
                    </a:ext>
                  </a:extLst>
                </a:gridCol>
                <a:gridCol w="577536">
                  <a:extLst>
                    <a:ext uri="{9D8B030D-6E8A-4147-A177-3AD203B41FA5}">
                      <a16:colId xmlns:a16="http://schemas.microsoft.com/office/drawing/2014/main" val="580849508"/>
                    </a:ext>
                  </a:extLst>
                </a:gridCol>
                <a:gridCol w="639187">
                  <a:extLst>
                    <a:ext uri="{9D8B030D-6E8A-4147-A177-3AD203B41FA5}">
                      <a16:colId xmlns:a16="http://schemas.microsoft.com/office/drawing/2014/main" val="3820678587"/>
                    </a:ext>
                  </a:extLst>
                </a:gridCol>
              </a:tblGrid>
              <a:tr h="33481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>
                          <a:effectLst/>
                        </a:rPr>
                        <a:t>Cele ogólne</a:t>
                      </a:r>
                      <a:endParaRPr lang="pl-PL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>
                          <a:effectLst/>
                        </a:rPr>
                        <a:t>Cele szczegółowe</a:t>
                      </a:r>
                      <a:endParaRPr lang="pl-PL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</a:rPr>
                        <a:t>Przedsięwzięcia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601004"/>
                  </a:ext>
                </a:extLst>
              </a:tr>
              <a:tr h="33481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>
                          <a:effectLst/>
                        </a:rPr>
                        <a:t>Nazwa</a:t>
                      </a:r>
                      <a:endParaRPr lang="pl-PL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>
                          <a:effectLst/>
                        </a:rPr>
                        <a:t>Budżet w LSR [PLN]</a:t>
                      </a:r>
                      <a:endParaRPr lang="pl-PL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>
                          <a:effectLst/>
                        </a:rPr>
                        <a:t>Realizacja budżetu [PLN]</a:t>
                      </a:r>
                      <a:endParaRPr lang="pl-PL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>
                          <a:effectLst/>
                        </a:rPr>
                        <a:t>Realizacja budżetu [%]</a:t>
                      </a:r>
                      <a:endParaRPr lang="pl-PL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>
                          <a:effectLst/>
                        </a:rPr>
                        <a:t>Nazwa</a:t>
                      </a:r>
                      <a:endParaRPr lang="pl-PL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>
                          <a:effectLst/>
                        </a:rPr>
                        <a:t>Budżet w LSR [PLN]</a:t>
                      </a:r>
                      <a:endParaRPr lang="pl-PL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>
                          <a:effectLst/>
                        </a:rPr>
                        <a:t>Realizacja budżetu [PLN]</a:t>
                      </a:r>
                      <a:endParaRPr lang="pl-PL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>
                          <a:effectLst/>
                        </a:rPr>
                        <a:t>Realizacja budżetu [%]</a:t>
                      </a:r>
                      <a:endParaRPr lang="pl-PL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>
                          <a:effectLst/>
                        </a:rPr>
                        <a:t>Nazwa</a:t>
                      </a:r>
                      <a:endParaRPr lang="pl-PL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>
                          <a:effectLst/>
                        </a:rPr>
                        <a:t>Program / fundusz</a:t>
                      </a:r>
                      <a:endParaRPr lang="pl-PL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>
                          <a:effectLst/>
                        </a:rPr>
                        <a:t>Budżet w LSR [PLN]</a:t>
                      </a:r>
                      <a:endParaRPr lang="pl-PL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</a:rPr>
                        <a:t>Pomoc przyznana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>
                          <a:effectLst/>
                        </a:rPr>
                        <a:t>Pomoc wypłacona</a:t>
                      </a:r>
                      <a:endParaRPr lang="pl-PL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209727"/>
                  </a:ext>
                </a:extLst>
              </a:tr>
              <a:tr h="85921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>
                          <a:effectLst/>
                        </a:rPr>
                        <a:t>Realizacja budżetu [PLN]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>
                          <a:effectLst/>
                        </a:rPr>
                        <a:t>Realizacja budżetu [%]</a:t>
                      </a:r>
                      <a:endParaRPr lang="pl-PL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>
                          <a:effectLst/>
                        </a:rPr>
                        <a:t>Realizacja budżetu [PLN]</a:t>
                      </a:r>
                      <a:endParaRPr lang="pl-PL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>
                          <a:effectLst/>
                        </a:rPr>
                        <a:t>Realizacja budżetu [%]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8" marR="4338" marT="4338" marB="0" anchor="ctr"/>
                </a:tc>
                <a:extLst>
                  <a:ext uri="{0D108BD9-81ED-4DB2-BD59-A6C34878D82A}">
                    <a16:rowId xmlns:a16="http://schemas.microsoft.com/office/drawing/2014/main" val="2258931588"/>
                  </a:ext>
                </a:extLst>
              </a:tr>
              <a:tr h="597018">
                <a:tc rowSpan="7"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 dirty="0">
                          <a:effectLst/>
                        </a:rPr>
                        <a:t>1.0 Równomierny rozwój infrastruktury na terenie LGD ,,Ziemia Łowicka''</a:t>
                      </a:r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pl-P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2 821 952,00 zł/ 705 488,00 E</a:t>
                      </a:r>
                      <a:endParaRPr lang="pl-PL" sz="1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vert="vert27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pl-P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  1 741 082,24 zł </a:t>
                      </a:r>
                      <a:endParaRPr lang="pl-PL" sz="1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vert="vert27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pl-P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61,70%</a:t>
                      </a:r>
                      <a:endParaRPr lang="pl-PL" sz="1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vert="vert270" anchor="ctr"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 dirty="0">
                          <a:effectLst/>
                        </a:rPr>
                        <a:t>1.1 Infrastruktura techniczna i społeczno - kulturalna</a:t>
                      </a:r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1 975 344,00 zł / 493 836,00 E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vert="vert27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1 168 947,65 zł 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vert="vert27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59,18%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1.1.1 Rozwój obiektów pełniących funkcje społeczno- kulturalne.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EFROW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 dirty="0">
                          <a:effectLst/>
                        </a:rPr>
                        <a:t>1 400 000,00 zł /350 000,00 E</a:t>
                      </a:r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 dirty="0">
                          <a:effectLst/>
                        </a:rPr>
                        <a:t>       836 931,34 zł </a:t>
                      </a:r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59,78%</a:t>
                      </a:r>
                      <a:endParaRPr lang="pl-PL" sz="105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 548 388,60 zł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39,17%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extLst>
                  <a:ext uri="{0D108BD9-81ED-4DB2-BD59-A6C34878D82A}">
                    <a16:rowId xmlns:a16="http://schemas.microsoft.com/office/drawing/2014/main" val="214124949"/>
                  </a:ext>
                </a:extLst>
              </a:tr>
              <a:tr h="85921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 dirty="0">
                          <a:effectLst/>
                        </a:rPr>
                        <a:t>1.1.2 Zagospodarowanie terenów wokół obiektów pełniących funkcje społeczno kulturalne.</a:t>
                      </a:r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EFROW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312 720,00 zł / 78 180,00 E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 dirty="0">
                          <a:effectLst/>
                        </a:rPr>
                        <a:t>         20 000,00 zł </a:t>
                      </a:r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6,40%</a:t>
                      </a:r>
                      <a:endParaRPr lang="pl-PL" sz="105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   20 000,00 zł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6,40%</a:t>
                      </a:r>
                      <a:endParaRPr lang="pl-PL" sz="105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extLst>
                  <a:ext uri="{0D108BD9-81ED-4DB2-BD59-A6C34878D82A}">
                    <a16:rowId xmlns:a16="http://schemas.microsoft.com/office/drawing/2014/main" val="1392438116"/>
                  </a:ext>
                </a:extLst>
              </a:tr>
              <a:tr h="59701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1.1.3 Rozwój infrastruktury technicznej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EFROW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25 692,00 zł / 6 423,00 E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 dirty="0">
                          <a:effectLst/>
                        </a:rPr>
                        <a:t>         29 000,00 zł </a:t>
                      </a:r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112,87%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   29 000,00 zł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112,87%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extLst>
                  <a:ext uri="{0D108BD9-81ED-4DB2-BD59-A6C34878D82A}">
                    <a16:rowId xmlns:a16="http://schemas.microsoft.com/office/drawing/2014/main" val="2099911427"/>
                  </a:ext>
                </a:extLst>
              </a:tr>
              <a:tr h="59701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 dirty="0">
                          <a:effectLst/>
                        </a:rPr>
                        <a:t>1.1.4 Rozwój infrastruktury kulturalno-edukacyjnej </a:t>
                      </a:r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EFROW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236 932,00 zł / 59 23,00E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 dirty="0">
                          <a:effectLst/>
                        </a:rPr>
                        <a:t>       283 016,31 zł </a:t>
                      </a:r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119,45%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 256 861,00 zł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 dirty="0">
                          <a:effectLst/>
                        </a:rPr>
                        <a:t>108,41%</a:t>
                      </a:r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extLst>
                  <a:ext uri="{0D108BD9-81ED-4DB2-BD59-A6C34878D82A}">
                    <a16:rowId xmlns:a16="http://schemas.microsoft.com/office/drawing/2014/main" val="1588499921"/>
                  </a:ext>
                </a:extLst>
              </a:tr>
              <a:tr h="59701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1.2 Infrastruktura sportowa lub prozdrowotna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solidFill>
                            <a:schemeClr val="tx1"/>
                          </a:solidFill>
                          <a:effectLst/>
                        </a:rPr>
                        <a:t>846 608,00 zł / 211 652,00 E</a:t>
                      </a:r>
                      <a:endParaRPr lang="pl-PL" sz="1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vert="vert27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572 134,59 zł 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vert="vert27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67,58%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 dirty="0">
                          <a:effectLst/>
                        </a:rPr>
                        <a:t>1.2.1 Rozwój infrastruktury rekreacyjnej </a:t>
                      </a:r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EFROW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 dirty="0">
                          <a:effectLst/>
                        </a:rPr>
                        <a:t>238 696,00 zł / 59 674,00 E</a:t>
                      </a:r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 dirty="0">
                          <a:effectLst/>
                        </a:rPr>
                        <a:t>       282 668,09 zł </a:t>
                      </a:r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 dirty="0">
                          <a:effectLst/>
                        </a:rPr>
                        <a:t>118,42%</a:t>
                      </a:r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 260 868,43 zł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109,29%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extLst>
                  <a:ext uri="{0D108BD9-81ED-4DB2-BD59-A6C34878D82A}">
                    <a16:rowId xmlns:a16="http://schemas.microsoft.com/office/drawing/2014/main" val="2816621167"/>
                  </a:ext>
                </a:extLst>
              </a:tr>
              <a:tr h="59701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 dirty="0">
                          <a:effectLst/>
                        </a:rPr>
                        <a:t>1.2.2 Inicjatywy o charakterze rekreacyjno-sportowym</a:t>
                      </a:r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EFROW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541 468,00 zł / 135 367,00 E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 dirty="0">
                          <a:effectLst/>
                        </a:rPr>
                        <a:t>       214 466,50 zł </a:t>
                      </a:r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41,69%</a:t>
                      </a:r>
                      <a:endParaRPr lang="pl-PL" sz="105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 dirty="0">
                          <a:effectLst/>
                        </a:rPr>
                        <a:t>        140 756,50 zł </a:t>
                      </a:r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 dirty="0">
                          <a:effectLst/>
                        </a:rPr>
                        <a:t>26,00%</a:t>
                      </a:r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extLst>
                  <a:ext uri="{0D108BD9-81ED-4DB2-BD59-A6C34878D82A}">
                    <a16:rowId xmlns:a16="http://schemas.microsoft.com/office/drawing/2014/main" val="1010731523"/>
                  </a:ext>
                </a:extLst>
              </a:tr>
              <a:tr h="112141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1.2.3 Podniesienie świadomości prozdrowotnej i prosportowej, poprzez stworzenie warunków do propagowania zdrowego i sportowego trybu życia mieszkańców terenu LGD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EFROW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66 444,00 zł / 16 611,00 E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 dirty="0">
                          <a:effectLst/>
                        </a:rPr>
                        <a:t>         75 000,00 zł </a:t>
                      </a:r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 dirty="0">
                          <a:effectLst/>
                        </a:rPr>
                        <a:t>112,88%</a:t>
                      </a:r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   74 979,00 zł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 dirty="0">
                          <a:effectLst/>
                        </a:rPr>
                        <a:t>112,85%</a:t>
                      </a:r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8" marR="4338" marT="4338" marB="0" anchor="ctr"/>
                </a:tc>
                <a:extLst>
                  <a:ext uri="{0D108BD9-81ED-4DB2-BD59-A6C34878D82A}">
                    <a16:rowId xmlns:a16="http://schemas.microsoft.com/office/drawing/2014/main" val="3634371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0802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92466331-5593-489B-AE5E-7368DC21E6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263998"/>
              </p:ext>
            </p:extLst>
          </p:nvPr>
        </p:nvGraphicFramePr>
        <p:xfrm>
          <a:off x="480646" y="410308"/>
          <a:ext cx="11394830" cy="60592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3180">
                  <a:extLst>
                    <a:ext uri="{9D8B030D-6E8A-4147-A177-3AD203B41FA5}">
                      <a16:colId xmlns:a16="http://schemas.microsoft.com/office/drawing/2014/main" val="997387241"/>
                    </a:ext>
                  </a:extLst>
                </a:gridCol>
                <a:gridCol w="598984">
                  <a:extLst>
                    <a:ext uri="{9D8B030D-6E8A-4147-A177-3AD203B41FA5}">
                      <a16:colId xmlns:a16="http://schemas.microsoft.com/office/drawing/2014/main" val="476811091"/>
                    </a:ext>
                  </a:extLst>
                </a:gridCol>
                <a:gridCol w="559932">
                  <a:extLst>
                    <a:ext uri="{9D8B030D-6E8A-4147-A177-3AD203B41FA5}">
                      <a16:colId xmlns:a16="http://schemas.microsoft.com/office/drawing/2014/main" val="3388593961"/>
                    </a:ext>
                  </a:extLst>
                </a:gridCol>
                <a:gridCol w="388662">
                  <a:extLst>
                    <a:ext uri="{9D8B030D-6E8A-4147-A177-3AD203B41FA5}">
                      <a16:colId xmlns:a16="http://schemas.microsoft.com/office/drawing/2014/main" val="1772600832"/>
                    </a:ext>
                  </a:extLst>
                </a:gridCol>
                <a:gridCol w="1074117">
                  <a:extLst>
                    <a:ext uri="{9D8B030D-6E8A-4147-A177-3AD203B41FA5}">
                      <a16:colId xmlns:a16="http://schemas.microsoft.com/office/drawing/2014/main" val="1945349836"/>
                    </a:ext>
                  </a:extLst>
                </a:gridCol>
                <a:gridCol w="607725">
                  <a:extLst>
                    <a:ext uri="{9D8B030D-6E8A-4147-A177-3AD203B41FA5}">
                      <a16:colId xmlns:a16="http://schemas.microsoft.com/office/drawing/2014/main" val="381434836"/>
                    </a:ext>
                  </a:extLst>
                </a:gridCol>
                <a:gridCol w="609491">
                  <a:extLst>
                    <a:ext uri="{9D8B030D-6E8A-4147-A177-3AD203B41FA5}">
                      <a16:colId xmlns:a16="http://schemas.microsoft.com/office/drawing/2014/main" val="4276470773"/>
                    </a:ext>
                  </a:extLst>
                </a:gridCol>
                <a:gridCol w="764914">
                  <a:extLst>
                    <a:ext uri="{9D8B030D-6E8A-4147-A177-3AD203B41FA5}">
                      <a16:colId xmlns:a16="http://schemas.microsoft.com/office/drawing/2014/main" val="1228151583"/>
                    </a:ext>
                  </a:extLst>
                </a:gridCol>
                <a:gridCol w="1261640">
                  <a:extLst>
                    <a:ext uri="{9D8B030D-6E8A-4147-A177-3AD203B41FA5}">
                      <a16:colId xmlns:a16="http://schemas.microsoft.com/office/drawing/2014/main" val="389181576"/>
                    </a:ext>
                  </a:extLst>
                </a:gridCol>
                <a:gridCol w="763929">
                  <a:extLst>
                    <a:ext uri="{9D8B030D-6E8A-4147-A177-3AD203B41FA5}">
                      <a16:colId xmlns:a16="http://schemas.microsoft.com/office/drawing/2014/main" val="2446399276"/>
                    </a:ext>
                  </a:extLst>
                </a:gridCol>
                <a:gridCol w="919461">
                  <a:extLst>
                    <a:ext uri="{9D8B030D-6E8A-4147-A177-3AD203B41FA5}">
                      <a16:colId xmlns:a16="http://schemas.microsoft.com/office/drawing/2014/main" val="2436997813"/>
                    </a:ext>
                  </a:extLst>
                </a:gridCol>
                <a:gridCol w="692523">
                  <a:extLst>
                    <a:ext uri="{9D8B030D-6E8A-4147-A177-3AD203B41FA5}">
                      <a16:colId xmlns:a16="http://schemas.microsoft.com/office/drawing/2014/main" val="611712939"/>
                    </a:ext>
                  </a:extLst>
                </a:gridCol>
                <a:gridCol w="694290">
                  <a:extLst>
                    <a:ext uri="{9D8B030D-6E8A-4147-A177-3AD203B41FA5}">
                      <a16:colId xmlns:a16="http://schemas.microsoft.com/office/drawing/2014/main" val="126876985"/>
                    </a:ext>
                  </a:extLst>
                </a:gridCol>
                <a:gridCol w="635990">
                  <a:extLst>
                    <a:ext uri="{9D8B030D-6E8A-4147-A177-3AD203B41FA5}">
                      <a16:colId xmlns:a16="http://schemas.microsoft.com/office/drawing/2014/main" val="133061648"/>
                    </a:ext>
                  </a:extLst>
                </a:gridCol>
                <a:gridCol w="529992">
                  <a:extLst>
                    <a:ext uri="{9D8B030D-6E8A-4147-A177-3AD203B41FA5}">
                      <a16:colId xmlns:a16="http://schemas.microsoft.com/office/drawing/2014/main" val="3265656054"/>
                    </a:ext>
                  </a:extLst>
                </a:gridCol>
              </a:tblGrid>
              <a:tr h="1038876">
                <a:tc rowSpan="6"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2.0  Aktywizacja zawodowa i społeczna mieszkańców obszaru LGD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l-P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3 711 000,00 zł / 927 750,00 E</a:t>
                      </a:r>
                      <a:endParaRPr lang="pl-PL" sz="1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vert="vert27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l-P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  2 856 035,00 zł </a:t>
                      </a:r>
                      <a:endParaRPr lang="pl-PL" sz="1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vert="vert27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l-PL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76,96%</a:t>
                      </a:r>
                      <a:endParaRPr lang="pl-PL" sz="1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vert="vert270" anchor="ctr"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2.1 Inicjatywy w zakresie przeciwdziałania bezrobociu oraz rozwoju postaw przedsiębiorczych.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3 693 000,00 zł / 923 250,00 E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vert="vert27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    2 836 695,00 zł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vert="vert27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76,81%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2.1.1 Podnoszenie wiedzy i kompetencji mieszkańców w zakresie przedsiębiorczości (w tym innowacyjności)  </a:t>
                      </a:r>
                      <a:r>
                        <a:rPr lang="pl-PL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Aktywizacja</a:t>
                      </a:r>
                      <a:endParaRPr lang="pl-PL" sz="1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EFROW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8 000,00 zł / </a:t>
                      </a:r>
                      <a:br>
                        <a:rPr lang="pl-PL" sz="1000" u="none" strike="noStrike" dirty="0">
                          <a:effectLst/>
                        </a:rPr>
                      </a:br>
                      <a:r>
                        <a:rPr lang="pl-PL" sz="1000" u="none" strike="noStrike" dirty="0">
                          <a:effectLst/>
                        </a:rPr>
                        <a:t>2 000,00 E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          1 100,00 zł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13,75%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            1 100,00 zł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13,75%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extLst>
                  <a:ext uri="{0D108BD9-81ED-4DB2-BD59-A6C34878D82A}">
                    <a16:rowId xmlns:a16="http://schemas.microsoft.com/office/drawing/2014/main" val="956997194"/>
                  </a:ext>
                </a:extLst>
              </a:tr>
              <a:tr h="86857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2.1.2 Działania nakierowane na podejmowanie działalności gospodarczej.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EFROW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2 300 000,00 zł / 575 000,00 E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    1 700 000,00 zł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73,91%</a:t>
                      </a:r>
                      <a:endParaRPr lang="pl-PL" sz="1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      1 520 000,00 zł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66,09%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extLst>
                  <a:ext uri="{0D108BD9-81ED-4DB2-BD59-A6C34878D82A}">
                    <a16:rowId xmlns:a16="http://schemas.microsoft.com/office/drawing/2014/main" val="352432096"/>
                  </a:ext>
                </a:extLst>
              </a:tr>
              <a:tr h="91200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2.1.2 Działania nakierowane na  rozwijanie działalności gospodarczej.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EFROW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>
                          <a:effectLst/>
                        </a:rPr>
                        <a:t>1 385 000,00 zł /346 250,00 E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    1 135 595,00 zł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81,99%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        814 877,00 zł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58,84%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extLst>
                  <a:ext uri="{0D108BD9-81ED-4DB2-BD59-A6C34878D82A}">
                    <a16:rowId xmlns:a16="http://schemas.microsoft.com/office/drawing/2014/main" val="4270816203"/>
                  </a:ext>
                </a:extLst>
              </a:tr>
              <a:tr h="103887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2.2 Wspieranie i rozwój kapitału społecznego oraz wsparcie włączenia społecznego.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10000,00 zł / </a:t>
                      </a:r>
                      <a:br>
                        <a:rPr lang="pl-PL" sz="1000" u="none" strike="noStrike">
                          <a:effectLst/>
                        </a:rPr>
                      </a:br>
                      <a:r>
                        <a:rPr lang="pl-PL" sz="1000" u="none" strike="noStrike">
                          <a:effectLst/>
                        </a:rPr>
                        <a:t>2 500,00 E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         14 340,00 zł 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143,40%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 dirty="0">
                          <a:effectLst/>
                        </a:rPr>
                        <a:t>2.2.1 Organizacja spotkań integracyjno – aktywizacyjnych, wspieranie partycypacji społeczności lokalnej - </a:t>
                      </a:r>
                      <a:r>
                        <a:rPr lang="pl-PL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Aktywizacja</a:t>
                      </a:r>
                      <a:endParaRPr lang="pl-PL" sz="1000" b="0" i="0" u="none" strike="noStrike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633" marR="5633" marT="563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EFROW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6 000,00 zł / </a:t>
                      </a:r>
                      <a:br>
                        <a:rPr lang="pl-PL" sz="1000" u="none" strike="noStrike" dirty="0">
                          <a:effectLst/>
                        </a:rPr>
                      </a:br>
                      <a:r>
                        <a:rPr lang="pl-PL" sz="1000" u="none" strike="noStrike" dirty="0">
                          <a:effectLst/>
                        </a:rPr>
                        <a:t>1 500,00 E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         10 340,00 zł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172,33%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          10 340,00 zł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172,33%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extLst>
                  <a:ext uri="{0D108BD9-81ED-4DB2-BD59-A6C34878D82A}">
                    <a16:rowId xmlns:a16="http://schemas.microsoft.com/office/drawing/2014/main" val="147055013"/>
                  </a:ext>
                </a:extLst>
              </a:tr>
              <a:tr h="92285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2.2.2 Wspieranie działalności organizacji pozarządowych na rzecz zidentyfikowanych grup defaworyzowanych </a:t>
                      </a:r>
                      <a:r>
                        <a:rPr lang="pl-PL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Aktywizacja</a:t>
                      </a:r>
                      <a:endParaRPr lang="pl-PL" sz="1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EFROW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4 000,00 zł / </a:t>
                      </a:r>
                      <a:br>
                        <a:rPr lang="pl-PL" sz="1000" u="none" strike="noStrike" dirty="0">
                          <a:effectLst/>
                        </a:rPr>
                      </a:br>
                      <a:r>
                        <a:rPr lang="pl-PL" sz="1000" u="none" strike="noStrike" dirty="0">
                          <a:effectLst/>
                        </a:rPr>
                        <a:t>1 000,00 E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          4 000,00 zł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100,00%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            4 000,00 zł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100,00%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extLst>
                  <a:ext uri="{0D108BD9-81ED-4DB2-BD59-A6C34878D82A}">
                    <a16:rowId xmlns:a16="http://schemas.microsoft.com/office/drawing/2014/main" val="1861050985"/>
                  </a:ext>
                </a:extLst>
              </a:tr>
              <a:tr h="124448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2.3 Działania na rzecz rozwoju  rolnictwa oraz produkcji rolno - spożywczej na terenie LGD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8 000,00 zł / </a:t>
                      </a:r>
                      <a:br>
                        <a:rPr lang="pl-PL" sz="1000" u="none" strike="noStrike">
                          <a:effectLst/>
                        </a:rPr>
                      </a:br>
                      <a:r>
                        <a:rPr lang="pl-PL" sz="1000" u="none" strike="noStrike">
                          <a:effectLst/>
                        </a:rPr>
                        <a:t>2 000,00 E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           5 000,00 zł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62,50%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2.3.1 Podnoszenie poziomu kompetencji i wiedzy rolników oraz producentów rolno- spożywczych w zakresie nowoczesnych/ innowacyjnych rozwiązań. </a:t>
                      </a:r>
                      <a:r>
                        <a:rPr lang="pl-PL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Aktywizacja</a:t>
                      </a:r>
                      <a:endParaRPr lang="pl-PL" sz="1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EFROW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8 000,00 zł / </a:t>
                      </a:r>
                      <a:br>
                        <a:rPr lang="pl-PL" sz="1000" u="none" strike="noStrike" dirty="0">
                          <a:effectLst/>
                        </a:rPr>
                      </a:br>
                      <a:r>
                        <a:rPr lang="pl-PL" sz="1000" u="none" strike="noStrike" dirty="0">
                          <a:effectLst/>
                        </a:rPr>
                        <a:t>2 000,00 E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          5 000,00 zł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62,50%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00" u="none" strike="noStrike" dirty="0">
                          <a:effectLst/>
                        </a:rPr>
                        <a:t>            5 000,00 zł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62,50%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33" marR="5633" marT="5633" marB="0" anchor="ctr"/>
                </a:tc>
                <a:extLst>
                  <a:ext uri="{0D108BD9-81ED-4DB2-BD59-A6C34878D82A}">
                    <a16:rowId xmlns:a16="http://schemas.microsoft.com/office/drawing/2014/main" val="2355984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977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C2F63771-17A1-41A0-A273-FB95F2340F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168623"/>
              </p:ext>
            </p:extLst>
          </p:nvPr>
        </p:nvGraphicFramePr>
        <p:xfrm>
          <a:off x="122278" y="180449"/>
          <a:ext cx="11947443" cy="66841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5895">
                  <a:extLst>
                    <a:ext uri="{9D8B030D-6E8A-4147-A177-3AD203B41FA5}">
                      <a16:colId xmlns:a16="http://schemas.microsoft.com/office/drawing/2014/main" val="1912552698"/>
                    </a:ext>
                  </a:extLst>
                </a:gridCol>
                <a:gridCol w="600151">
                  <a:extLst>
                    <a:ext uri="{9D8B030D-6E8A-4147-A177-3AD203B41FA5}">
                      <a16:colId xmlns:a16="http://schemas.microsoft.com/office/drawing/2014/main" val="3126627727"/>
                    </a:ext>
                  </a:extLst>
                </a:gridCol>
                <a:gridCol w="614970">
                  <a:extLst>
                    <a:ext uri="{9D8B030D-6E8A-4147-A177-3AD203B41FA5}">
                      <a16:colId xmlns:a16="http://schemas.microsoft.com/office/drawing/2014/main" val="2865359488"/>
                    </a:ext>
                  </a:extLst>
                </a:gridCol>
                <a:gridCol w="407510">
                  <a:extLst>
                    <a:ext uri="{9D8B030D-6E8A-4147-A177-3AD203B41FA5}">
                      <a16:colId xmlns:a16="http://schemas.microsoft.com/office/drawing/2014/main" val="878283079"/>
                    </a:ext>
                  </a:extLst>
                </a:gridCol>
                <a:gridCol w="1126209">
                  <a:extLst>
                    <a:ext uri="{9D8B030D-6E8A-4147-A177-3AD203B41FA5}">
                      <a16:colId xmlns:a16="http://schemas.microsoft.com/office/drawing/2014/main" val="1636532575"/>
                    </a:ext>
                  </a:extLst>
                </a:gridCol>
                <a:gridCol w="637197">
                  <a:extLst>
                    <a:ext uri="{9D8B030D-6E8A-4147-A177-3AD203B41FA5}">
                      <a16:colId xmlns:a16="http://schemas.microsoft.com/office/drawing/2014/main" val="2882708330"/>
                    </a:ext>
                  </a:extLst>
                </a:gridCol>
                <a:gridCol w="639050">
                  <a:extLst>
                    <a:ext uri="{9D8B030D-6E8A-4147-A177-3AD203B41FA5}">
                      <a16:colId xmlns:a16="http://schemas.microsoft.com/office/drawing/2014/main" val="481254759"/>
                    </a:ext>
                  </a:extLst>
                </a:gridCol>
                <a:gridCol w="510531">
                  <a:extLst>
                    <a:ext uri="{9D8B030D-6E8A-4147-A177-3AD203B41FA5}">
                      <a16:colId xmlns:a16="http://schemas.microsoft.com/office/drawing/2014/main" val="578107196"/>
                    </a:ext>
                  </a:extLst>
                </a:gridCol>
                <a:gridCol w="2201259">
                  <a:extLst>
                    <a:ext uri="{9D8B030D-6E8A-4147-A177-3AD203B41FA5}">
                      <a16:colId xmlns:a16="http://schemas.microsoft.com/office/drawing/2014/main" val="278076735"/>
                    </a:ext>
                  </a:extLst>
                </a:gridCol>
                <a:gridCol w="540876">
                  <a:extLst>
                    <a:ext uri="{9D8B030D-6E8A-4147-A177-3AD203B41FA5}">
                      <a16:colId xmlns:a16="http://schemas.microsoft.com/office/drawing/2014/main" val="1609626454"/>
                    </a:ext>
                  </a:extLst>
                </a:gridCol>
                <a:gridCol w="637197">
                  <a:extLst>
                    <a:ext uri="{9D8B030D-6E8A-4147-A177-3AD203B41FA5}">
                      <a16:colId xmlns:a16="http://schemas.microsoft.com/office/drawing/2014/main" val="899041538"/>
                    </a:ext>
                  </a:extLst>
                </a:gridCol>
                <a:gridCol w="726108">
                  <a:extLst>
                    <a:ext uri="{9D8B030D-6E8A-4147-A177-3AD203B41FA5}">
                      <a16:colId xmlns:a16="http://schemas.microsoft.com/office/drawing/2014/main" val="3678861810"/>
                    </a:ext>
                  </a:extLst>
                </a:gridCol>
                <a:gridCol w="727961">
                  <a:extLst>
                    <a:ext uri="{9D8B030D-6E8A-4147-A177-3AD203B41FA5}">
                      <a16:colId xmlns:a16="http://schemas.microsoft.com/office/drawing/2014/main" val="2539562156"/>
                    </a:ext>
                  </a:extLst>
                </a:gridCol>
                <a:gridCol w="666833">
                  <a:extLst>
                    <a:ext uri="{9D8B030D-6E8A-4147-A177-3AD203B41FA5}">
                      <a16:colId xmlns:a16="http://schemas.microsoft.com/office/drawing/2014/main" val="295387464"/>
                    </a:ext>
                  </a:extLst>
                </a:gridCol>
                <a:gridCol w="555696">
                  <a:extLst>
                    <a:ext uri="{9D8B030D-6E8A-4147-A177-3AD203B41FA5}">
                      <a16:colId xmlns:a16="http://schemas.microsoft.com/office/drawing/2014/main" val="2576387410"/>
                    </a:ext>
                  </a:extLst>
                </a:gridCol>
              </a:tblGrid>
              <a:tr h="873287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3.0 Podniesienie atrakcyjności turystycznej obszaru LGD</a:t>
                      </a:r>
                    </a:p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 </a:t>
                      </a:r>
                    </a:p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 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2 066 448,00 zł / 516 612,00 E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vert="vert27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   1 514 682,07 zł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vert="vert27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73,30%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3.1 Wzrost atrakcyjności rekreacyjnej i turystycznej obszarów wiejskich.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974 908,00 zł / 243 727,00 E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vert="vert27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       641 551,07 zł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vert="vert27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65,81%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3.1.1 Rozwój ogólnodostępnej i niekomercyjnej infrastruktury rekreacyjnej  i turystycznej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EFROW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276 608,00 zł / 69 152,00 E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       309 168,07 zł 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111,77%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        299 977,62 zł 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108,45%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extLst>
                  <a:ext uri="{0D108BD9-81ED-4DB2-BD59-A6C34878D82A}">
                    <a16:rowId xmlns:a16="http://schemas.microsoft.com/office/drawing/2014/main" val="1140416855"/>
                  </a:ext>
                </a:extLst>
              </a:tr>
              <a:tr h="73180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3.1.1  Rozwój ogólnodostępnej i niekomercyjnej infrastruktury rekreacyjnej  i turystycznej - Liczba zrealizowanych projektów współpracy - </a:t>
                      </a:r>
                      <a:r>
                        <a:rPr lang="pl-PL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Współpraca</a:t>
                      </a:r>
                      <a:endParaRPr lang="pl-PL" sz="1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EFROW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632 400,00 zł / 158 100,00 E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       258 000,00 zł 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40,78%</a:t>
                      </a:r>
                      <a:endParaRPr lang="pl-PL" sz="1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        258 000,00 zł 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40,78%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extLst>
                  <a:ext uri="{0D108BD9-81ED-4DB2-BD59-A6C34878D82A}">
                    <a16:rowId xmlns:a16="http://schemas.microsoft.com/office/drawing/2014/main" val="3685565368"/>
                  </a:ext>
                </a:extLst>
              </a:tr>
              <a:tr h="67185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3.1.2 Inicjatywy podnoszące świadomość ekologiczną mieszkańców terenu LGD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EFROW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65 900,00 zł / 16 475,00 E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         74 383,00 zł 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112,87%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          74 321,00 zł 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112,78%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extLst>
                  <a:ext uri="{0D108BD9-81ED-4DB2-BD59-A6C34878D82A}">
                    <a16:rowId xmlns:a16="http://schemas.microsoft.com/office/drawing/2014/main" val="335172096"/>
                  </a:ext>
                </a:extLst>
              </a:tr>
              <a:tr h="67236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3.2 Wzmocnienie poczucia tożsamości lokalnej oraz zachowanie dziedzictwa historycznego i kulturowego.                                             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784 540,00 zł / 196 135,00 E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vert="vert27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       681 093,00 zł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vert="vert27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86,81%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 dirty="0">
                          <a:effectLst/>
                        </a:rPr>
                        <a:t>3.2.1 Organizacja imprez/ uroczystości/ wydarzeń wzmacniających poczucie tożsamości lokalnej oraz na rzecz zachowania dziedzictwa historycznego i kulturowego.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481" marR="4481" marT="448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EFROW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487 660,00 zł/ 121915,00 E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       360 796,00 zł 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73,99%</a:t>
                      </a:r>
                      <a:endParaRPr lang="pl-PL" sz="1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        354 722,53 zł 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72,74%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extLst>
                  <a:ext uri="{0D108BD9-81ED-4DB2-BD59-A6C34878D82A}">
                    <a16:rowId xmlns:a16="http://schemas.microsoft.com/office/drawing/2014/main" val="1958692360"/>
                  </a:ext>
                </a:extLst>
              </a:tr>
              <a:tr h="76047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 dirty="0">
                          <a:effectLst/>
                        </a:rPr>
                        <a:t>3.2.2 Modernizacja infrastruktury dziedzictwa regionu (w tym obiektów świeckich i sakralnych).</a:t>
                      </a:r>
                      <a:br>
                        <a:rPr lang="pl-PL" sz="1000" u="none" strike="noStrike" dirty="0">
                          <a:effectLst/>
                        </a:rPr>
                      </a:b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481" marR="4481" marT="448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EFROW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198 512,00 zł / 49 628,00 E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       215 299,00 zł 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108,46%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        215 000,00 zł 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108,31%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extLst>
                  <a:ext uri="{0D108BD9-81ED-4DB2-BD59-A6C34878D82A}">
                    <a16:rowId xmlns:a16="http://schemas.microsoft.com/office/drawing/2014/main" val="414847694"/>
                  </a:ext>
                </a:extLst>
              </a:tr>
              <a:tr h="100783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3.2.3 Doposażenie funkcjonujących na terenie LGD zespołów ludowych/ organizacji pozarządowych/ stowarzyszeń działających na rzecz zachowania dziedzictwa historycznego i kulturowego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EFROW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98 368,00 zł / 24 592,00 E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       104 998,00 zł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106,74%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        104 998,00 zł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106,74%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extLst>
                  <a:ext uri="{0D108BD9-81ED-4DB2-BD59-A6C34878D82A}">
                    <a16:rowId xmlns:a16="http://schemas.microsoft.com/office/drawing/2014/main" val="2327216625"/>
                  </a:ext>
                </a:extLst>
              </a:tr>
              <a:tr h="748462">
                <a:tc vMerge="1">
                  <a:txBody>
                    <a:bodyPr/>
                    <a:lstStyle/>
                    <a:p>
                      <a:pPr algn="l" fontAlgn="ctr"/>
                      <a:r>
                        <a:rPr lang="pl-PL" sz="500" u="none" strike="noStrike" dirty="0">
                          <a:effectLst/>
                        </a:rPr>
                        <a:t> </a:t>
                      </a:r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</a:rPr>
                        <a:t>3.3 Zintegrowane działania promocyjne.                                             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307 000,00 zł / 76 750,00 E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       192 038,00 zł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62,55%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 dirty="0">
                          <a:effectLst/>
                        </a:rPr>
                        <a:t>3.3.1 Działania/ inicjatywy promujące lokalne produkty/ dziedzictwo kulturowo- historyczne oraz walory turystyczne obszaru LGD. Liczba zrealizowanych projektów współpracy </a:t>
                      </a:r>
                      <a:r>
                        <a:rPr lang="pl-PL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Współpraca</a:t>
                      </a:r>
                      <a:endParaRPr lang="pl-PL" sz="1000" b="0" i="0" u="none" strike="noStrike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481" marR="4481" marT="448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EFROW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147 000,00 zł / 36 750,00 E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         27 000,00 zł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18,67%</a:t>
                      </a:r>
                      <a:endParaRPr lang="pl-PL" sz="1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          27 000,00 zł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18,67%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extLst>
                  <a:ext uri="{0D108BD9-81ED-4DB2-BD59-A6C34878D82A}">
                    <a16:rowId xmlns:a16="http://schemas.microsoft.com/office/drawing/2014/main" val="593815990"/>
                  </a:ext>
                </a:extLst>
              </a:tr>
              <a:tr h="911563">
                <a:tc vMerge="1">
                  <a:txBody>
                    <a:bodyPr/>
                    <a:lstStyle/>
                    <a:p>
                      <a:pPr algn="l" fontAlgn="ctr"/>
                      <a:r>
                        <a:rPr lang="pl-PL" sz="500" u="none" strike="noStrike" dirty="0">
                          <a:effectLst/>
                        </a:rPr>
                        <a:t> </a:t>
                      </a:r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 dirty="0">
                          <a:effectLst/>
                        </a:rPr>
                        <a:t>3.3.1 Działania/ inicjatywy promujące lokalne produkty/ dziedzictwo kulturowo- historyczne oraz walory turystyczne obszaru LGD. Liczba podmiotów działających w sferze kultury, która otrzymała wsparcie  w ramach realizacji LSR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481" marR="4481" marT="448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EFROW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160 000,00 zł / 40 000,00 E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>
                          <a:effectLst/>
                        </a:rPr>
                        <a:t>       165 038,00 zł 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103,15%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          49 459,26 zł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30,91%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81" marR="4481" marT="4481" marB="0" anchor="ctr"/>
                </a:tc>
                <a:extLst>
                  <a:ext uri="{0D108BD9-81ED-4DB2-BD59-A6C34878D82A}">
                    <a16:rowId xmlns:a16="http://schemas.microsoft.com/office/drawing/2014/main" val="988884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648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64369"/>
            <a:ext cx="10515600" cy="61240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2400" b="1" dirty="0"/>
          </a:p>
          <a:p>
            <a:pPr marL="0" indent="0" algn="ctr">
              <a:buNone/>
            </a:pPr>
            <a:r>
              <a:rPr lang="pl-PL" sz="4400" b="1" i="1" dirty="0">
                <a:solidFill>
                  <a:srgbClr val="0070C0"/>
                </a:solidFill>
                <a:latin typeface="AR ESSENCE" panose="02000000000000000000" pitchFamily="2" charset="0"/>
              </a:rPr>
              <a:t>Podsumowanie </a:t>
            </a:r>
          </a:p>
          <a:p>
            <a:pPr marL="0" indent="0" algn="ctr">
              <a:buNone/>
            </a:pPr>
            <a:r>
              <a:rPr lang="pl-PL" sz="4400" b="1" i="1" dirty="0">
                <a:solidFill>
                  <a:srgbClr val="0070C0"/>
                </a:solidFill>
                <a:latin typeface="AR ESSENCE" panose="02000000000000000000" pitchFamily="2" charset="0"/>
              </a:rPr>
              <a:t>Realizacja finansowa LSR 2016-2020 rok wynosi:</a:t>
            </a:r>
            <a:endParaRPr lang="pl-PL" sz="4400" i="1" dirty="0">
              <a:solidFill>
                <a:srgbClr val="0070C0"/>
              </a:solidFill>
              <a:latin typeface="AR ESSENCE" panose="02000000000000000000" pitchFamily="2" charset="0"/>
            </a:endParaRPr>
          </a:p>
          <a:p>
            <a:pPr marL="0" indent="0" algn="ctr">
              <a:buNone/>
            </a:pPr>
            <a:endParaRPr lang="pl-PL" sz="2600" b="1" i="1" dirty="0"/>
          </a:p>
          <a:p>
            <a:pPr marL="0" indent="0" algn="ctr">
              <a:buNone/>
            </a:pPr>
            <a:r>
              <a:rPr lang="pl-PL" sz="2600" b="1" i="1" dirty="0"/>
              <a:t>           Wdrażanie LSR, poddziałanie 19.2</a:t>
            </a:r>
            <a:r>
              <a:rPr lang="pl-PL" sz="2600" i="1" dirty="0"/>
              <a:t> – </a:t>
            </a:r>
            <a:r>
              <a:rPr lang="pl-PL" sz="2600" b="1" i="1" dirty="0">
                <a:solidFill>
                  <a:srgbClr val="0070C0"/>
                </a:solidFill>
              </a:rPr>
              <a:t>5 806 359,31PLN (podpisane umowy) – 74,50 % nowej puli</a:t>
            </a:r>
          </a:p>
          <a:p>
            <a:pPr marL="0" indent="0" algn="ctr">
              <a:buNone/>
            </a:pPr>
            <a:endParaRPr lang="pl-PL" sz="2600" b="1" i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pl-PL" sz="2600" b="1" i="1" dirty="0"/>
              <a:t>Koszty aktywizacja, poddziałanie 19.4 –</a:t>
            </a:r>
            <a:r>
              <a:rPr lang="pl-PL" sz="2600" b="1" i="1" dirty="0">
                <a:solidFill>
                  <a:srgbClr val="0070C0"/>
                </a:solidFill>
              </a:rPr>
              <a:t> 20 440,00PLN – 81,76 %</a:t>
            </a:r>
          </a:p>
          <a:p>
            <a:pPr marL="0" indent="0" algn="ctr">
              <a:buNone/>
            </a:pPr>
            <a:endParaRPr lang="pl-PL" sz="2600" b="1" i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pl-PL" sz="2600" b="1" i="1" dirty="0"/>
              <a:t>Projekty współpracy, poddziałanie 19.3 – </a:t>
            </a:r>
            <a:r>
              <a:rPr lang="pl-PL" sz="2600" b="1" i="1" dirty="0">
                <a:solidFill>
                  <a:srgbClr val="0070C0"/>
                </a:solidFill>
              </a:rPr>
              <a:t>285 000,00 PLN – 36,57 % nowej puli</a:t>
            </a:r>
          </a:p>
          <a:p>
            <a:pPr marL="0" indent="0" algn="ctr">
              <a:buNone/>
            </a:pPr>
            <a:endParaRPr lang="pl-PL" sz="2600" b="1" i="1" dirty="0"/>
          </a:p>
          <a:p>
            <a:pPr marL="0" indent="0" algn="ctr">
              <a:buNone/>
            </a:pPr>
            <a:endParaRPr lang="pl-PL" sz="2400" b="1" i="1" dirty="0"/>
          </a:p>
          <a:p>
            <a:pPr marL="0" indent="0" algn="ctr">
              <a:buNone/>
            </a:pPr>
            <a:endParaRPr lang="pl-PL" sz="3600" b="1" i="1" dirty="0">
              <a:solidFill>
                <a:srgbClr val="0070C0"/>
              </a:solidFill>
              <a:latin typeface="AR CENA" panose="02000000000000000000" pitchFamily="2" charset="0"/>
            </a:endParaRPr>
          </a:p>
          <a:p>
            <a:pPr marL="0" indent="0" algn="ctr">
              <a:buNone/>
            </a:pPr>
            <a:endParaRPr lang="pl-PL" sz="2400" b="1" i="1" dirty="0"/>
          </a:p>
        </p:txBody>
      </p:sp>
    </p:spTree>
    <p:extLst>
      <p:ext uri="{BB962C8B-B14F-4D97-AF65-F5344CB8AC3E}">
        <p14:creationId xmlns:p14="http://schemas.microsoft.com/office/powerpoint/2010/main" val="387138999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7892</TotalTime>
  <Words>5072</Words>
  <Application>Microsoft Office PowerPoint</Application>
  <PresentationFormat>Panoramiczny</PresentationFormat>
  <Paragraphs>694</Paragraphs>
  <Slides>53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53</vt:i4>
      </vt:variant>
    </vt:vector>
  </HeadingPairs>
  <TitlesOfParts>
    <vt:vector size="61" baseType="lpstr">
      <vt:lpstr>AR CENA</vt:lpstr>
      <vt:lpstr>AR ESSENCE</vt:lpstr>
      <vt:lpstr>Arial</vt:lpstr>
      <vt:lpstr>Calibri</vt:lpstr>
      <vt:lpstr>Calibri Light</vt:lpstr>
      <vt:lpstr>Garamond</vt:lpstr>
      <vt:lpstr>Times New Roman</vt:lpstr>
      <vt:lpstr>Motyw pakietu Office</vt:lpstr>
      <vt:lpstr>                         Warsztat Refleksyjny Lokalna Grupa Działania ,,Ziemia Łowicka’’   25 luty 2022 r. </vt:lpstr>
      <vt:lpstr> Wprowadzenie </vt:lpstr>
      <vt:lpstr>Prezentacja programu PowerPoint</vt:lpstr>
      <vt:lpstr>WARUNKI DO SPEŁNIENIA PRZEZ LGD  na dzień 31 grudnia 2023 roku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Dyskusja:</vt:lpstr>
      <vt:lpstr>Prezentacja programu PowerPoint</vt:lpstr>
      <vt:lpstr> </vt:lpstr>
      <vt:lpstr> </vt:lpstr>
      <vt:lpstr>Prezentacja programu PowerPoint</vt:lpstr>
      <vt:lpstr>Prezentacja programu PowerPoint</vt:lpstr>
      <vt:lpstr>Prezentacja programu PowerPoint</vt:lpstr>
      <vt:lpstr>Prezentacja programu PowerPoint</vt:lpstr>
      <vt:lpstr> </vt:lpstr>
      <vt:lpstr>       Jakość składanych wniosków w ramach Rozwoju Przedsiębiorczości</vt:lpstr>
      <vt:lpstr>Prezentacja programu PowerPoint</vt:lpstr>
      <vt:lpstr>Prezentacja programu PowerPoint</vt:lpstr>
      <vt:lpstr>Prezentacja programu PowerPoint</vt:lpstr>
      <vt:lpstr>       Liczba złożonych wniosków w ramach naborów 2019 w podziale na Gminy wchodzące w skład LGD  „Ziemia Łowicka”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Działalność gospodarcza - podejmowanie </vt:lpstr>
      <vt:lpstr> Działalność gospodarcza - rozwijanie</vt:lpstr>
      <vt:lpstr>  Zachowanie dziedzictwa lokalnego  </vt:lpstr>
      <vt:lpstr>Rozwój ogólnodostępnej i niekomercyjnej infrastruktury  </vt:lpstr>
      <vt:lpstr>Dyskusja:</vt:lpstr>
      <vt:lpstr>Prezentacja programu PowerPoint</vt:lpstr>
      <vt:lpstr>Dyskusja:</vt:lpstr>
      <vt:lpstr>Projekty współpracy:</vt:lpstr>
      <vt:lpstr>Prezentacja programu PowerPoint</vt:lpstr>
      <vt:lpstr>Ze względu na bardzo nie pewny czas związany z pandemią i obostrzeniami udało zorganizować się 2 spotkania.</vt:lpstr>
      <vt:lpstr>Prezentacja programu PowerPoint</vt:lpstr>
      <vt:lpstr>   Przeprowadzone szkolenia przez  pracowników LGD.</vt:lpstr>
      <vt:lpstr>Prezentacja programu PowerPoint</vt:lpstr>
      <vt:lpstr> Nabór w ramach Programu ,,Działaj Lokalnie” </vt:lpstr>
      <vt:lpstr>Prezentacja programu PowerPoint</vt:lpstr>
      <vt:lpstr>Prezentacja programu PowerPoint</vt:lpstr>
      <vt:lpstr>Prezentacja programu PowerPoint</vt:lpstr>
      <vt:lpstr>Konsultacje w biurze LGD</vt:lpstr>
      <vt:lpstr>Ankieta on-going </vt:lpstr>
      <vt:lpstr>Dyskusja: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Warsztat refleksyjny</dc:title>
  <dc:creator>Mariusz Wachowicz</dc:creator>
  <cp:lastModifiedBy>Anna Tarnowska</cp:lastModifiedBy>
  <cp:revision>688</cp:revision>
  <cp:lastPrinted>2022-02-15T11:54:05Z</cp:lastPrinted>
  <dcterms:created xsi:type="dcterms:W3CDTF">2018-01-10T08:11:32Z</dcterms:created>
  <dcterms:modified xsi:type="dcterms:W3CDTF">2022-02-17T14:22:45Z</dcterms:modified>
</cp:coreProperties>
</file>